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1" r:id="rId4"/>
    <p:sldId id="259" r:id="rId5"/>
    <p:sldId id="263" r:id="rId6"/>
    <p:sldId id="294" r:id="rId7"/>
    <p:sldId id="283" r:id="rId8"/>
    <p:sldId id="284" r:id="rId9"/>
    <p:sldId id="295" r:id="rId10"/>
    <p:sldId id="296" r:id="rId11"/>
    <p:sldId id="264" r:id="rId12"/>
    <p:sldId id="299" r:id="rId13"/>
    <p:sldId id="290" r:id="rId14"/>
    <p:sldId id="291" r:id="rId15"/>
    <p:sldId id="267" r:id="rId16"/>
    <p:sldId id="268" r:id="rId17"/>
    <p:sldId id="286" r:id="rId18"/>
    <p:sldId id="285" r:id="rId19"/>
    <p:sldId id="269" r:id="rId20"/>
    <p:sldId id="270" r:id="rId21"/>
    <p:sldId id="271" r:id="rId22"/>
    <p:sldId id="297" r:id="rId23"/>
    <p:sldId id="275" r:id="rId24"/>
    <p:sldId id="276" r:id="rId25"/>
    <p:sldId id="289" r:id="rId26"/>
    <p:sldId id="292" r:id="rId27"/>
    <p:sldId id="301" r:id="rId28"/>
    <p:sldId id="302" r:id="rId29"/>
    <p:sldId id="303" r:id="rId30"/>
    <p:sldId id="304" r:id="rId31"/>
    <p:sldId id="278" r:id="rId32"/>
    <p:sldId id="293" r:id="rId33"/>
    <p:sldId id="300" r:id="rId34"/>
    <p:sldId id="280" r:id="rId35"/>
  </p:sldIdLst>
  <p:sldSz cx="10080625" cy="7561263"/>
  <p:notesSz cx="6858000" cy="9144000"/>
  <p:defaultTextStyle>
    <a:defPPr>
      <a:defRPr lang="es-MX"/>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60" autoAdjust="0"/>
  </p:normalViewPr>
  <p:slideViewPr>
    <p:cSldViewPr>
      <p:cViewPr varScale="1">
        <p:scale>
          <a:sx n="91" d="100"/>
          <a:sy n="91" d="100"/>
        </p:scale>
        <p:origin x="-300" y="-96"/>
      </p:cViewPr>
      <p:guideLst>
        <p:guide orient="horz" pos="2382"/>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BBF70-A48D-4CAA-A282-E79711D91F27}" type="doc">
      <dgm:prSet loTypeId="urn:microsoft.com/office/officeart/2005/8/layout/hierarchy3" loCatId="hierarchy" qsTypeId="urn:microsoft.com/office/officeart/2005/8/quickstyle/simple5" qsCatId="simple" csTypeId="urn:microsoft.com/office/officeart/2005/8/colors/accent3_4" csCatId="accent3" phldr="1"/>
      <dgm:spPr/>
      <dgm:t>
        <a:bodyPr/>
        <a:lstStyle/>
        <a:p>
          <a:endParaRPr lang="es-MX"/>
        </a:p>
      </dgm:t>
    </dgm:pt>
    <dgm:pt modelId="{8414E72F-B9D2-448E-99E3-17F638B458F7}">
      <dgm:prSet phldrT="[Texto]"/>
      <dgm:spPr/>
      <dgm:t>
        <a:bodyPr/>
        <a:lstStyle/>
        <a:p>
          <a:r>
            <a:rPr lang="es-MX" b="1" baseline="0" dirty="0" smtClean="0">
              <a:solidFill>
                <a:schemeClr val="tx1"/>
              </a:solidFill>
              <a:effectLst>
                <a:outerShdw blurRad="38100" dist="38100" dir="2700000" algn="tl">
                  <a:srgbClr val="000000">
                    <a:alpha val="43137"/>
                  </a:srgbClr>
                </a:outerShdw>
              </a:effectLst>
              <a:latin typeface="Adobe Caslon Pro"/>
            </a:rPr>
            <a:t>NO son susceptibles de ser evaluados:</a:t>
          </a:r>
          <a:endParaRPr lang="es-MX" dirty="0">
            <a:solidFill>
              <a:schemeClr val="tx1"/>
            </a:solidFill>
            <a:effectLst>
              <a:outerShdw blurRad="38100" dist="38100" dir="2700000" algn="tl">
                <a:srgbClr val="000000">
                  <a:alpha val="43137"/>
                </a:srgbClr>
              </a:outerShdw>
            </a:effectLst>
          </a:endParaRPr>
        </a:p>
      </dgm:t>
    </dgm:pt>
    <dgm:pt modelId="{1FDDC2B5-7BB1-4D23-BA08-82B9E675122C}" type="parTrans" cxnId="{0C3C7F67-1AE4-4B8C-A637-94F9FFED54F2}">
      <dgm:prSet/>
      <dgm:spPr/>
      <dgm:t>
        <a:bodyPr/>
        <a:lstStyle/>
        <a:p>
          <a:endParaRPr lang="es-MX">
            <a:solidFill>
              <a:schemeClr val="tx1"/>
            </a:solidFill>
          </a:endParaRPr>
        </a:p>
      </dgm:t>
    </dgm:pt>
    <dgm:pt modelId="{075CC5A7-56D4-40BD-A6F5-A4D2874C4FDA}" type="sibTrans" cxnId="{0C3C7F67-1AE4-4B8C-A637-94F9FFED54F2}">
      <dgm:prSet/>
      <dgm:spPr/>
      <dgm:t>
        <a:bodyPr/>
        <a:lstStyle/>
        <a:p>
          <a:endParaRPr lang="es-MX">
            <a:solidFill>
              <a:schemeClr val="tx1"/>
            </a:solidFill>
          </a:endParaRPr>
        </a:p>
      </dgm:t>
    </dgm:pt>
    <dgm:pt modelId="{157895C9-D1CF-44C5-8620-94B2A93024C0}">
      <dgm:prSet phldrT="[Texto]" custT="1"/>
      <dgm:spPr/>
      <dgm:t>
        <a:bodyPr/>
        <a:lstStyle/>
        <a:p>
          <a:pPr algn="ctr" rtl="0"/>
          <a:r>
            <a:rPr lang="es-MX" sz="1600" b="1" dirty="0" smtClean="0">
              <a:latin typeface="Adobe Caslon Pro"/>
            </a:rPr>
            <a:t>Los servidores públicos que ocupan un puesto por el Artículo 34 de la Ley, no son evaluables por dicha ocupación.</a:t>
          </a:r>
        </a:p>
        <a:p>
          <a:pPr algn="r" rtl="0"/>
          <a:r>
            <a:rPr lang="es-ES" sz="1100" b="1" i="1" baseline="0" dirty="0" smtClean="0">
              <a:solidFill>
                <a:schemeClr val="dk1"/>
              </a:solidFill>
              <a:latin typeface="Adobe Caslon Pro"/>
              <a:ea typeface="+mn-ea"/>
              <a:cs typeface="+mn-cs"/>
            </a:rPr>
            <a:t>Manual del SPC-Numeral 362</a:t>
          </a:r>
          <a:endParaRPr lang="es-MX" sz="1100" b="1" dirty="0">
            <a:solidFill>
              <a:schemeClr val="tx1"/>
            </a:solidFill>
          </a:endParaRPr>
        </a:p>
      </dgm:t>
    </dgm:pt>
    <dgm:pt modelId="{39EA7EB1-1DCB-4519-B939-4F85CC31EA10}" type="parTrans" cxnId="{29E4BC09-9145-4EA9-826E-CA30EDC178CF}">
      <dgm:prSet/>
      <dgm:spPr/>
      <dgm:t>
        <a:bodyPr/>
        <a:lstStyle/>
        <a:p>
          <a:endParaRPr lang="es-MX">
            <a:solidFill>
              <a:schemeClr val="tx1"/>
            </a:solidFill>
          </a:endParaRPr>
        </a:p>
      </dgm:t>
    </dgm:pt>
    <dgm:pt modelId="{1A33B867-028B-423D-9229-C551E409E12F}" type="sibTrans" cxnId="{29E4BC09-9145-4EA9-826E-CA30EDC178CF}">
      <dgm:prSet/>
      <dgm:spPr/>
      <dgm:t>
        <a:bodyPr/>
        <a:lstStyle/>
        <a:p>
          <a:endParaRPr lang="es-MX">
            <a:solidFill>
              <a:schemeClr val="tx1"/>
            </a:solidFill>
          </a:endParaRPr>
        </a:p>
      </dgm:t>
    </dgm:pt>
    <dgm:pt modelId="{93639633-B463-46B0-B232-4CE532271C3B}">
      <dgm:prSet phldrT="[Texto]" custT="1"/>
      <dgm:spPr/>
      <dgm:t>
        <a:bodyPr/>
        <a:lstStyle/>
        <a:p>
          <a:pPr algn="ctr"/>
          <a:r>
            <a:rPr lang="es-MX" sz="1600" b="1" dirty="0" smtClean="0">
              <a:latin typeface="Adobe Caslon Pro"/>
            </a:rPr>
            <a:t>Los servidores públicos titulares no serán sujetos de evaluación durante el periodo en que se encuentren sujetos a un intercambio para fines de su desarrollo profesional.</a:t>
          </a:r>
        </a:p>
        <a:p>
          <a:pPr algn="r" rtl="0"/>
          <a:r>
            <a:rPr lang="es-ES" sz="1100" b="1" i="1" baseline="0" dirty="0" smtClean="0">
              <a:solidFill>
                <a:schemeClr val="dk1"/>
              </a:solidFill>
              <a:latin typeface="Adobe Caslon Pro"/>
              <a:ea typeface="+mn-ea"/>
              <a:cs typeface="+mn-cs"/>
            </a:rPr>
            <a:t>Manual del SPC-Numeral 369</a:t>
          </a:r>
          <a:endParaRPr lang="es-MX" sz="1100" b="1" dirty="0">
            <a:solidFill>
              <a:schemeClr val="tx1"/>
            </a:solidFill>
          </a:endParaRPr>
        </a:p>
      </dgm:t>
    </dgm:pt>
    <dgm:pt modelId="{C4BE4DAC-E201-41DB-8496-533AF9B0DC07}" type="parTrans" cxnId="{9A21D2B6-33EE-4A91-A4FB-BF1A42110F6C}">
      <dgm:prSet/>
      <dgm:spPr/>
      <dgm:t>
        <a:bodyPr/>
        <a:lstStyle/>
        <a:p>
          <a:endParaRPr lang="es-MX">
            <a:solidFill>
              <a:schemeClr val="tx1"/>
            </a:solidFill>
          </a:endParaRPr>
        </a:p>
      </dgm:t>
    </dgm:pt>
    <dgm:pt modelId="{6574AACA-F2C4-4610-A579-27C2B201677B}" type="sibTrans" cxnId="{9A21D2B6-33EE-4A91-A4FB-BF1A42110F6C}">
      <dgm:prSet/>
      <dgm:spPr/>
      <dgm:t>
        <a:bodyPr/>
        <a:lstStyle/>
        <a:p>
          <a:endParaRPr lang="es-MX">
            <a:solidFill>
              <a:schemeClr val="tx1"/>
            </a:solidFill>
          </a:endParaRPr>
        </a:p>
      </dgm:t>
    </dgm:pt>
    <dgm:pt modelId="{194595F7-3EA3-482C-9CF4-417246CE5A11}">
      <dgm:prSet custT="1"/>
      <dgm:spPr/>
      <dgm:t>
        <a:bodyPr/>
        <a:lstStyle/>
        <a:p>
          <a:pPr algn="ctr"/>
          <a:r>
            <a:rPr lang="es-ES" sz="1600" b="1" dirty="0" smtClean="0">
              <a:effectLst/>
              <a:latin typeface="Adobe Caslon Pro"/>
            </a:rPr>
            <a:t>Los servidores públicos de carrera titulares durante el tiempo en que se encuentren de licencia, incapacidad o se encuentren suspendidos sus derechos conforme a las disposiciones aplicables, no serán evaluados en su desempeño.</a:t>
          </a:r>
          <a:r>
            <a:rPr lang="es-MX" sz="1600" b="1" baseline="0" dirty="0" smtClean="0">
              <a:effectLst/>
              <a:latin typeface="Adobe Caslon Pro"/>
            </a:rPr>
            <a:t> </a:t>
          </a:r>
        </a:p>
        <a:p>
          <a:pPr algn="ctr"/>
          <a:r>
            <a:rPr lang="es-ES" sz="1600" b="1" dirty="0" smtClean="0">
              <a:effectLst/>
              <a:latin typeface="Adobe Caslon Pro"/>
            </a:rPr>
            <a:t>Al reincorporarse al desempeño de sus funciones y ubicarse en alguno de los supuestos que prevé este Capítulo, serán evaluados dentro de los 30 días hábiles siguientes, debiendo la DGRH informar de los resultados a la Unidad a través de RH net. </a:t>
          </a:r>
        </a:p>
        <a:p>
          <a:pPr algn="r"/>
          <a:r>
            <a:rPr lang="es-ES" sz="1100" b="1" i="1" baseline="0" dirty="0" smtClean="0">
              <a:solidFill>
                <a:schemeClr val="dk1"/>
              </a:solidFill>
              <a:latin typeface="Adobe Caslon Pro"/>
              <a:ea typeface="+mn-ea"/>
              <a:cs typeface="+mn-cs"/>
            </a:rPr>
            <a:t>Manual del SPC-Numeral 362</a:t>
          </a:r>
          <a:endParaRPr lang="es-MX" sz="1100" b="1" dirty="0"/>
        </a:p>
      </dgm:t>
    </dgm:pt>
    <dgm:pt modelId="{D822F132-E8AC-4E1D-BB0D-266F95F3BB97}" type="parTrans" cxnId="{C30C51A5-3AD2-40FA-88FE-1899CA1C02ED}">
      <dgm:prSet/>
      <dgm:spPr/>
      <dgm:t>
        <a:bodyPr/>
        <a:lstStyle/>
        <a:p>
          <a:endParaRPr lang="es-MX"/>
        </a:p>
      </dgm:t>
    </dgm:pt>
    <dgm:pt modelId="{CFEF55B6-89EB-47A6-8654-4ABE6E19B17F}" type="sibTrans" cxnId="{C30C51A5-3AD2-40FA-88FE-1899CA1C02ED}">
      <dgm:prSet/>
      <dgm:spPr/>
      <dgm:t>
        <a:bodyPr/>
        <a:lstStyle/>
        <a:p>
          <a:endParaRPr lang="es-MX"/>
        </a:p>
      </dgm:t>
    </dgm:pt>
    <dgm:pt modelId="{CB3E8B9D-ACC6-45BE-8D70-D86DD59903E5}" type="pres">
      <dgm:prSet presAssocID="{77FBBF70-A48D-4CAA-A282-E79711D91F27}" presName="diagram" presStyleCnt="0">
        <dgm:presLayoutVars>
          <dgm:chPref val="1"/>
          <dgm:dir/>
          <dgm:animOne val="branch"/>
          <dgm:animLvl val="lvl"/>
          <dgm:resizeHandles/>
        </dgm:presLayoutVars>
      </dgm:prSet>
      <dgm:spPr/>
      <dgm:t>
        <a:bodyPr/>
        <a:lstStyle/>
        <a:p>
          <a:endParaRPr lang="es-MX"/>
        </a:p>
      </dgm:t>
    </dgm:pt>
    <dgm:pt modelId="{B2D5C618-AA21-4B76-8BE2-F485E99D8E67}" type="pres">
      <dgm:prSet presAssocID="{8414E72F-B9D2-448E-99E3-17F638B458F7}" presName="root" presStyleCnt="0"/>
      <dgm:spPr/>
    </dgm:pt>
    <dgm:pt modelId="{CFBCBC31-1104-4AC2-BC33-6E83EA37C9D5}" type="pres">
      <dgm:prSet presAssocID="{8414E72F-B9D2-448E-99E3-17F638B458F7}" presName="rootComposite" presStyleCnt="0"/>
      <dgm:spPr/>
    </dgm:pt>
    <dgm:pt modelId="{C9A157D5-0C93-4CD1-B46D-8F4FEC923FBD}" type="pres">
      <dgm:prSet presAssocID="{8414E72F-B9D2-448E-99E3-17F638B458F7}" presName="rootText" presStyleLbl="node1" presStyleIdx="0" presStyleCnt="1" custScaleX="157072" custLinFactNeighborX="-129" custLinFactNeighborY="-4626"/>
      <dgm:spPr/>
      <dgm:t>
        <a:bodyPr/>
        <a:lstStyle/>
        <a:p>
          <a:endParaRPr lang="es-MX"/>
        </a:p>
      </dgm:t>
    </dgm:pt>
    <dgm:pt modelId="{66F161A6-3505-4E2D-9E6F-1C0F74386AB4}" type="pres">
      <dgm:prSet presAssocID="{8414E72F-B9D2-448E-99E3-17F638B458F7}" presName="rootConnector" presStyleLbl="node1" presStyleIdx="0" presStyleCnt="1"/>
      <dgm:spPr/>
      <dgm:t>
        <a:bodyPr/>
        <a:lstStyle/>
        <a:p>
          <a:endParaRPr lang="es-MX"/>
        </a:p>
      </dgm:t>
    </dgm:pt>
    <dgm:pt modelId="{06F012DC-EBC9-40A2-B04D-7A5C6E76FBF9}" type="pres">
      <dgm:prSet presAssocID="{8414E72F-B9D2-448E-99E3-17F638B458F7}" presName="childShape" presStyleCnt="0"/>
      <dgm:spPr/>
    </dgm:pt>
    <dgm:pt modelId="{E36942A8-4648-430C-B084-D826C5F87E6D}" type="pres">
      <dgm:prSet presAssocID="{39EA7EB1-1DCB-4519-B939-4F85CC31EA10}" presName="Name13" presStyleLbl="parChTrans1D2" presStyleIdx="0" presStyleCnt="3"/>
      <dgm:spPr/>
      <dgm:t>
        <a:bodyPr/>
        <a:lstStyle/>
        <a:p>
          <a:endParaRPr lang="es-MX"/>
        </a:p>
      </dgm:t>
    </dgm:pt>
    <dgm:pt modelId="{36FEC076-B7F0-43B1-8431-283903650446}" type="pres">
      <dgm:prSet presAssocID="{157895C9-D1CF-44C5-8620-94B2A93024C0}" presName="childText" presStyleLbl="bgAcc1" presStyleIdx="0" presStyleCnt="3" custScaleX="459814" custLinFactNeighborX="994" custLinFactNeighborY="-16036">
        <dgm:presLayoutVars>
          <dgm:bulletEnabled val="1"/>
        </dgm:presLayoutVars>
      </dgm:prSet>
      <dgm:spPr/>
      <dgm:t>
        <a:bodyPr/>
        <a:lstStyle/>
        <a:p>
          <a:endParaRPr lang="es-MX"/>
        </a:p>
      </dgm:t>
    </dgm:pt>
    <dgm:pt modelId="{8AD49539-C8BA-4E89-816F-B15693D8070A}" type="pres">
      <dgm:prSet presAssocID="{C4BE4DAC-E201-41DB-8496-533AF9B0DC07}" presName="Name13" presStyleLbl="parChTrans1D2" presStyleIdx="1" presStyleCnt="3"/>
      <dgm:spPr/>
      <dgm:t>
        <a:bodyPr/>
        <a:lstStyle/>
        <a:p>
          <a:endParaRPr lang="es-MX"/>
        </a:p>
      </dgm:t>
    </dgm:pt>
    <dgm:pt modelId="{C16730D6-7B26-4491-A106-4043F09DA234}" type="pres">
      <dgm:prSet presAssocID="{93639633-B463-46B0-B232-4CE532271C3B}" presName="childText" presStyleLbl="bgAcc1" presStyleIdx="1" presStyleCnt="3" custScaleX="464161" custLinFactNeighborX="-844" custLinFactNeighborY="-21723">
        <dgm:presLayoutVars>
          <dgm:bulletEnabled val="1"/>
        </dgm:presLayoutVars>
      </dgm:prSet>
      <dgm:spPr/>
      <dgm:t>
        <a:bodyPr/>
        <a:lstStyle/>
        <a:p>
          <a:endParaRPr lang="es-MX"/>
        </a:p>
      </dgm:t>
    </dgm:pt>
    <dgm:pt modelId="{C24AB610-657A-437A-BB20-89194EFC21EE}" type="pres">
      <dgm:prSet presAssocID="{D822F132-E8AC-4E1D-BB0D-266F95F3BB97}" presName="Name13" presStyleLbl="parChTrans1D2" presStyleIdx="2" presStyleCnt="3"/>
      <dgm:spPr/>
      <dgm:t>
        <a:bodyPr/>
        <a:lstStyle/>
        <a:p>
          <a:endParaRPr lang="es-MX"/>
        </a:p>
      </dgm:t>
    </dgm:pt>
    <dgm:pt modelId="{53384977-7B86-4239-84F2-0E93EDC60C2E}" type="pres">
      <dgm:prSet presAssocID="{194595F7-3EA3-482C-9CF4-417246CE5A11}" presName="childText" presStyleLbl="bgAcc1" presStyleIdx="2" presStyleCnt="3" custScaleX="462535" custScaleY="172086" custLinFactNeighborX="-1847" custLinFactNeighborY="-16526">
        <dgm:presLayoutVars>
          <dgm:bulletEnabled val="1"/>
        </dgm:presLayoutVars>
      </dgm:prSet>
      <dgm:spPr/>
      <dgm:t>
        <a:bodyPr/>
        <a:lstStyle/>
        <a:p>
          <a:endParaRPr lang="es-MX"/>
        </a:p>
      </dgm:t>
    </dgm:pt>
  </dgm:ptLst>
  <dgm:cxnLst>
    <dgm:cxn modelId="{9A21D2B6-33EE-4A91-A4FB-BF1A42110F6C}" srcId="{8414E72F-B9D2-448E-99E3-17F638B458F7}" destId="{93639633-B463-46B0-B232-4CE532271C3B}" srcOrd="1" destOrd="0" parTransId="{C4BE4DAC-E201-41DB-8496-533AF9B0DC07}" sibTransId="{6574AACA-F2C4-4610-A579-27C2B201677B}"/>
    <dgm:cxn modelId="{9464326C-1BE6-4D7E-88E0-C07A9F66D3AB}" type="presOf" srcId="{194595F7-3EA3-482C-9CF4-417246CE5A11}" destId="{53384977-7B86-4239-84F2-0E93EDC60C2E}" srcOrd="0" destOrd="0" presId="urn:microsoft.com/office/officeart/2005/8/layout/hierarchy3"/>
    <dgm:cxn modelId="{19F2AF06-FB5E-4C06-8821-7BB277358527}" type="presOf" srcId="{D822F132-E8AC-4E1D-BB0D-266F95F3BB97}" destId="{C24AB610-657A-437A-BB20-89194EFC21EE}" srcOrd="0" destOrd="0" presId="urn:microsoft.com/office/officeart/2005/8/layout/hierarchy3"/>
    <dgm:cxn modelId="{DE782301-9B9A-465F-9F44-C73306B81E09}" type="presOf" srcId="{93639633-B463-46B0-B232-4CE532271C3B}" destId="{C16730D6-7B26-4491-A106-4043F09DA234}" srcOrd="0" destOrd="0" presId="urn:microsoft.com/office/officeart/2005/8/layout/hierarchy3"/>
    <dgm:cxn modelId="{B3D97EE0-46CA-4CA1-AA5E-12D3E876F527}" type="presOf" srcId="{157895C9-D1CF-44C5-8620-94B2A93024C0}" destId="{36FEC076-B7F0-43B1-8431-283903650446}" srcOrd="0" destOrd="0" presId="urn:microsoft.com/office/officeart/2005/8/layout/hierarchy3"/>
    <dgm:cxn modelId="{29E4BC09-9145-4EA9-826E-CA30EDC178CF}" srcId="{8414E72F-B9D2-448E-99E3-17F638B458F7}" destId="{157895C9-D1CF-44C5-8620-94B2A93024C0}" srcOrd="0" destOrd="0" parTransId="{39EA7EB1-1DCB-4519-B939-4F85CC31EA10}" sibTransId="{1A33B867-028B-423D-9229-C551E409E12F}"/>
    <dgm:cxn modelId="{C30C51A5-3AD2-40FA-88FE-1899CA1C02ED}" srcId="{8414E72F-B9D2-448E-99E3-17F638B458F7}" destId="{194595F7-3EA3-482C-9CF4-417246CE5A11}" srcOrd="2" destOrd="0" parTransId="{D822F132-E8AC-4E1D-BB0D-266F95F3BB97}" sibTransId="{CFEF55B6-89EB-47A6-8654-4ABE6E19B17F}"/>
    <dgm:cxn modelId="{E3E37CE8-3BB2-4978-A03E-3376D0F491CA}" type="presOf" srcId="{C4BE4DAC-E201-41DB-8496-533AF9B0DC07}" destId="{8AD49539-C8BA-4E89-816F-B15693D8070A}" srcOrd="0" destOrd="0" presId="urn:microsoft.com/office/officeart/2005/8/layout/hierarchy3"/>
    <dgm:cxn modelId="{0C3C7F67-1AE4-4B8C-A637-94F9FFED54F2}" srcId="{77FBBF70-A48D-4CAA-A282-E79711D91F27}" destId="{8414E72F-B9D2-448E-99E3-17F638B458F7}" srcOrd="0" destOrd="0" parTransId="{1FDDC2B5-7BB1-4D23-BA08-82B9E675122C}" sibTransId="{075CC5A7-56D4-40BD-A6F5-A4D2874C4FDA}"/>
    <dgm:cxn modelId="{36F2878B-8031-44A8-8039-828E797D01A3}" type="presOf" srcId="{8414E72F-B9D2-448E-99E3-17F638B458F7}" destId="{C9A157D5-0C93-4CD1-B46D-8F4FEC923FBD}" srcOrd="0" destOrd="0" presId="urn:microsoft.com/office/officeart/2005/8/layout/hierarchy3"/>
    <dgm:cxn modelId="{32BAE075-C665-48D4-8226-4EDFA33501A9}" type="presOf" srcId="{8414E72F-B9D2-448E-99E3-17F638B458F7}" destId="{66F161A6-3505-4E2D-9E6F-1C0F74386AB4}" srcOrd="1" destOrd="0" presId="urn:microsoft.com/office/officeart/2005/8/layout/hierarchy3"/>
    <dgm:cxn modelId="{072E87E6-D9E4-4D83-9DD8-DBDA3B44C7CE}" type="presOf" srcId="{39EA7EB1-1DCB-4519-B939-4F85CC31EA10}" destId="{E36942A8-4648-430C-B084-D826C5F87E6D}" srcOrd="0" destOrd="0" presId="urn:microsoft.com/office/officeart/2005/8/layout/hierarchy3"/>
    <dgm:cxn modelId="{6DB2E50A-CCAA-4884-BB47-713FE681880C}" type="presOf" srcId="{77FBBF70-A48D-4CAA-A282-E79711D91F27}" destId="{CB3E8B9D-ACC6-45BE-8D70-D86DD59903E5}" srcOrd="0" destOrd="0" presId="urn:microsoft.com/office/officeart/2005/8/layout/hierarchy3"/>
    <dgm:cxn modelId="{39CB138A-535B-4D50-BEDC-44E2B86558F9}" type="presParOf" srcId="{CB3E8B9D-ACC6-45BE-8D70-D86DD59903E5}" destId="{B2D5C618-AA21-4B76-8BE2-F485E99D8E67}" srcOrd="0" destOrd="0" presId="urn:microsoft.com/office/officeart/2005/8/layout/hierarchy3"/>
    <dgm:cxn modelId="{11CF8C28-13CF-48E1-8E69-BE74C0F015FD}" type="presParOf" srcId="{B2D5C618-AA21-4B76-8BE2-F485E99D8E67}" destId="{CFBCBC31-1104-4AC2-BC33-6E83EA37C9D5}" srcOrd="0" destOrd="0" presId="urn:microsoft.com/office/officeart/2005/8/layout/hierarchy3"/>
    <dgm:cxn modelId="{5FFD28D6-605D-4334-8808-10F2403C34A5}" type="presParOf" srcId="{CFBCBC31-1104-4AC2-BC33-6E83EA37C9D5}" destId="{C9A157D5-0C93-4CD1-B46D-8F4FEC923FBD}" srcOrd="0" destOrd="0" presId="urn:microsoft.com/office/officeart/2005/8/layout/hierarchy3"/>
    <dgm:cxn modelId="{B8C0B1A8-2392-49A2-A7D0-F68DA249E49C}" type="presParOf" srcId="{CFBCBC31-1104-4AC2-BC33-6E83EA37C9D5}" destId="{66F161A6-3505-4E2D-9E6F-1C0F74386AB4}" srcOrd="1" destOrd="0" presId="urn:microsoft.com/office/officeart/2005/8/layout/hierarchy3"/>
    <dgm:cxn modelId="{6E539377-91C8-401E-A4CC-B50DD37C5982}" type="presParOf" srcId="{B2D5C618-AA21-4B76-8BE2-F485E99D8E67}" destId="{06F012DC-EBC9-40A2-B04D-7A5C6E76FBF9}" srcOrd="1" destOrd="0" presId="urn:microsoft.com/office/officeart/2005/8/layout/hierarchy3"/>
    <dgm:cxn modelId="{7344582F-18AF-4C9C-AF0F-BB8028CBB5A5}" type="presParOf" srcId="{06F012DC-EBC9-40A2-B04D-7A5C6E76FBF9}" destId="{E36942A8-4648-430C-B084-D826C5F87E6D}" srcOrd="0" destOrd="0" presId="urn:microsoft.com/office/officeart/2005/8/layout/hierarchy3"/>
    <dgm:cxn modelId="{39D31205-DA7F-4365-9112-475CD69C56EE}" type="presParOf" srcId="{06F012DC-EBC9-40A2-B04D-7A5C6E76FBF9}" destId="{36FEC076-B7F0-43B1-8431-283903650446}" srcOrd="1" destOrd="0" presId="urn:microsoft.com/office/officeart/2005/8/layout/hierarchy3"/>
    <dgm:cxn modelId="{0F1BFCF7-5182-43EA-8F8E-0A0A6EFAAE1F}" type="presParOf" srcId="{06F012DC-EBC9-40A2-B04D-7A5C6E76FBF9}" destId="{8AD49539-C8BA-4E89-816F-B15693D8070A}" srcOrd="2" destOrd="0" presId="urn:microsoft.com/office/officeart/2005/8/layout/hierarchy3"/>
    <dgm:cxn modelId="{2A73EFE9-9D6A-4F83-9CEF-17AF2225983D}" type="presParOf" srcId="{06F012DC-EBC9-40A2-B04D-7A5C6E76FBF9}" destId="{C16730D6-7B26-4491-A106-4043F09DA234}" srcOrd="3" destOrd="0" presId="urn:microsoft.com/office/officeart/2005/8/layout/hierarchy3"/>
    <dgm:cxn modelId="{00B2BB90-1D96-4AAE-AAF0-88D252C04FC4}" type="presParOf" srcId="{06F012DC-EBC9-40A2-B04D-7A5C6E76FBF9}" destId="{C24AB610-657A-437A-BB20-89194EFC21EE}" srcOrd="4" destOrd="0" presId="urn:microsoft.com/office/officeart/2005/8/layout/hierarchy3"/>
    <dgm:cxn modelId="{168C4E46-30E7-4394-8485-BB73F84F7B44}" type="presParOf" srcId="{06F012DC-EBC9-40A2-B04D-7A5C6E76FBF9}" destId="{53384977-7B86-4239-84F2-0E93EDC60C2E}"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ABE4E7-8211-4C7E-9AEA-E60C91B4A82A}" type="doc">
      <dgm:prSet loTypeId="urn:microsoft.com/office/officeart/2005/8/layout/radial6" loCatId="cycle" qsTypeId="urn:microsoft.com/office/officeart/2005/8/quickstyle/simple1" qsCatId="simple" csTypeId="urn:microsoft.com/office/officeart/2005/8/colors/accent3_4" csCatId="accent3" phldr="1"/>
      <dgm:spPr/>
      <dgm:t>
        <a:bodyPr/>
        <a:lstStyle/>
        <a:p>
          <a:endParaRPr lang="es-MX"/>
        </a:p>
      </dgm:t>
    </dgm:pt>
    <dgm:pt modelId="{E3C49C2C-E761-4926-8FE1-9F169D477315}">
      <dgm:prSet phldrT="[Texto]"/>
      <dgm:spPr/>
      <dgm:t>
        <a:bodyPr/>
        <a:lstStyle/>
        <a:p>
          <a:r>
            <a:rPr lang="es-MX" b="1" dirty="0" smtClean="0">
              <a:solidFill>
                <a:schemeClr val="tx1"/>
              </a:solidFill>
              <a:latin typeface="Adobe Caslon Pro"/>
            </a:rPr>
            <a:t>UNIDADES DE MEDIDA</a:t>
          </a:r>
          <a:endParaRPr lang="es-MX" b="1" dirty="0">
            <a:solidFill>
              <a:schemeClr val="tx1"/>
            </a:solidFill>
            <a:latin typeface="Adobe Caslon Pro"/>
          </a:endParaRPr>
        </a:p>
      </dgm:t>
    </dgm:pt>
    <dgm:pt modelId="{4A3F7D5E-A7B3-4B0E-BCEE-D33849FD5BA4}" type="parTrans" cxnId="{13E1A2C4-265D-4259-A146-AE60FD92A6D7}">
      <dgm:prSet/>
      <dgm:spPr/>
      <dgm:t>
        <a:bodyPr/>
        <a:lstStyle/>
        <a:p>
          <a:endParaRPr lang="es-MX">
            <a:solidFill>
              <a:schemeClr val="tx1"/>
            </a:solidFill>
            <a:latin typeface="Adobe Caslon Pro"/>
          </a:endParaRPr>
        </a:p>
      </dgm:t>
    </dgm:pt>
    <dgm:pt modelId="{0C20E272-8170-4BA3-A395-05F8FA0B261C}" type="sibTrans" cxnId="{13E1A2C4-265D-4259-A146-AE60FD92A6D7}">
      <dgm:prSet/>
      <dgm:spPr/>
      <dgm:t>
        <a:bodyPr/>
        <a:lstStyle/>
        <a:p>
          <a:endParaRPr lang="es-MX">
            <a:solidFill>
              <a:schemeClr val="tx1"/>
            </a:solidFill>
            <a:latin typeface="Adobe Caslon Pro"/>
          </a:endParaRPr>
        </a:p>
      </dgm:t>
    </dgm:pt>
    <dgm:pt modelId="{382D29CF-B780-4D2C-AF89-BFAA7D474385}">
      <dgm:prSet phldrT="[Texto]" custT="1"/>
      <dgm:spPr/>
      <dgm:t>
        <a:bodyPr/>
        <a:lstStyle/>
        <a:p>
          <a:r>
            <a:rPr lang="es-ES" sz="1400" b="1" dirty="0" smtClean="0">
              <a:solidFill>
                <a:schemeClr val="tx1"/>
              </a:solidFill>
              <a:latin typeface="Adobe Caslon Pro"/>
            </a:rPr>
            <a:t>CANTIDAD</a:t>
          </a:r>
        </a:p>
        <a:p>
          <a:pPr rtl="0"/>
          <a:r>
            <a:rPr lang="es-MX" sz="1400" dirty="0" smtClean="0">
              <a:solidFill>
                <a:schemeClr val="tx1"/>
              </a:solidFill>
              <a:latin typeface="Adobe Caslon Pro"/>
            </a:rPr>
            <a:t>Resultados en los que se requiere valorar unidades de producto o servicio, estimaciones, inventarios y/o pronósticos, entre otros</a:t>
          </a:r>
          <a:endParaRPr lang="es-MX" sz="1400" dirty="0">
            <a:solidFill>
              <a:schemeClr val="tx1"/>
            </a:solidFill>
            <a:latin typeface="Adobe Caslon Pro"/>
          </a:endParaRPr>
        </a:p>
      </dgm:t>
    </dgm:pt>
    <dgm:pt modelId="{92C0A5EE-CEF2-4EFA-AE11-F59BA76F6EA7}" type="parTrans" cxnId="{876C72B2-7D90-4E74-8390-B44661862620}">
      <dgm:prSet/>
      <dgm:spPr/>
      <dgm:t>
        <a:bodyPr/>
        <a:lstStyle/>
        <a:p>
          <a:endParaRPr lang="es-MX">
            <a:solidFill>
              <a:schemeClr val="tx1"/>
            </a:solidFill>
            <a:latin typeface="Adobe Caslon Pro"/>
          </a:endParaRPr>
        </a:p>
      </dgm:t>
    </dgm:pt>
    <dgm:pt modelId="{2DCD389C-0C45-437F-8865-71FB2E22755F}" type="sibTrans" cxnId="{876C72B2-7D90-4E74-8390-B44661862620}">
      <dgm:prSet/>
      <dgm:spPr/>
      <dgm:t>
        <a:bodyPr/>
        <a:lstStyle/>
        <a:p>
          <a:endParaRPr lang="es-MX">
            <a:solidFill>
              <a:schemeClr val="tx1"/>
            </a:solidFill>
            <a:latin typeface="Adobe Caslon Pro"/>
          </a:endParaRPr>
        </a:p>
      </dgm:t>
    </dgm:pt>
    <dgm:pt modelId="{BB4C5354-91FC-4E81-B8A1-F3E5573F0F8A}">
      <dgm:prSet phldrT="[Texto]" custT="1"/>
      <dgm:spPr/>
      <dgm:t>
        <a:bodyPr/>
        <a:lstStyle/>
        <a:p>
          <a:r>
            <a:rPr lang="es-ES" sz="1400" b="1" dirty="0" smtClean="0">
              <a:solidFill>
                <a:schemeClr val="tx1"/>
              </a:solidFill>
              <a:latin typeface="Adobe Caslon Pro"/>
            </a:rPr>
            <a:t>CALIDAD</a:t>
          </a:r>
        </a:p>
        <a:p>
          <a:pPr rtl="0"/>
          <a:r>
            <a:rPr lang="es-MX" sz="1400" dirty="0" smtClean="0">
              <a:solidFill>
                <a:schemeClr val="tx1"/>
              </a:solidFill>
              <a:latin typeface="Adobe Caslon Pro"/>
            </a:rPr>
            <a:t>Características o especificaciones que debe reunir un producto, servicio o función institucional</a:t>
          </a:r>
          <a:endParaRPr lang="es-MX" sz="1400" dirty="0">
            <a:solidFill>
              <a:schemeClr val="tx1"/>
            </a:solidFill>
            <a:latin typeface="Adobe Caslon Pro"/>
          </a:endParaRPr>
        </a:p>
      </dgm:t>
    </dgm:pt>
    <dgm:pt modelId="{8B40886E-BD06-4DF6-AB3F-AE0FE3120951}" type="parTrans" cxnId="{91D830BC-9FCD-4D37-9EF1-18F63E4726A5}">
      <dgm:prSet/>
      <dgm:spPr/>
      <dgm:t>
        <a:bodyPr/>
        <a:lstStyle/>
        <a:p>
          <a:endParaRPr lang="es-MX">
            <a:solidFill>
              <a:schemeClr val="tx1"/>
            </a:solidFill>
            <a:latin typeface="Adobe Caslon Pro"/>
          </a:endParaRPr>
        </a:p>
      </dgm:t>
    </dgm:pt>
    <dgm:pt modelId="{93EDF36B-164D-44E7-9C2A-5126AE77B91E}" type="sibTrans" cxnId="{91D830BC-9FCD-4D37-9EF1-18F63E4726A5}">
      <dgm:prSet/>
      <dgm:spPr/>
      <dgm:t>
        <a:bodyPr/>
        <a:lstStyle/>
        <a:p>
          <a:endParaRPr lang="es-MX">
            <a:solidFill>
              <a:schemeClr val="tx1"/>
            </a:solidFill>
            <a:latin typeface="Adobe Caslon Pro"/>
          </a:endParaRPr>
        </a:p>
      </dgm:t>
    </dgm:pt>
    <dgm:pt modelId="{D60278A7-3F1F-4046-A96F-8D1F467AD08D}">
      <dgm:prSet phldrT="[Texto]" custT="1"/>
      <dgm:spPr/>
      <dgm:t>
        <a:bodyPr/>
        <a:lstStyle/>
        <a:p>
          <a:r>
            <a:rPr lang="es-ES" sz="1400" b="1" dirty="0" smtClean="0">
              <a:solidFill>
                <a:schemeClr val="tx1"/>
              </a:solidFill>
              <a:latin typeface="Adobe Caslon Pro"/>
            </a:rPr>
            <a:t>TIEMPO</a:t>
          </a:r>
        </a:p>
        <a:p>
          <a:pPr rtl="0"/>
          <a:r>
            <a:rPr lang="es-ES" sz="1400" dirty="0" smtClean="0">
              <a:solidFill>
                <a:schemeClr val="tx1"/>
              </a:solidFill>
              <a:latin typeface="Adobe Caslon Pro"/>
            </a:rPr>
            <a:t>Se utiliza para controlar fechas programadas y plazos límite</a:t>
          </a:r>
          <a:endParaRPr lang="es-MX" sz="1400" dirty="0">
            <a:solidFill>
              <a:schemeClr val="tx1"/>
            </a:solidFill>
            <a:latin typeface="Adobe Caslon Pro"/>
          </a:endParaRPr>
        </a:p>
      </dgm:t>
    </dgm:pt>
    <dgm:pt modelId="{F247A92A-1258-4B87-8566-FA5B1755F982}" type="parTrans" cxnId="{52833AD5-FA4E-44B0-8792-9699E8C1F5AC}">
      <dgm:prSet/>
      <dgm:spPr/>
      <dgm:t>
        <a:bodyPr/>
        <a:lstStyle/>
        <a:p>
          <a:endParaRPr lang="es-MX">
            <a:solidFill>
              <a:schemeClr val="tx1"/>
            </a:solidFill>
            <a:latin typeface="Adobe Caslon Pro"/>
          </a:endParaRPr>
        </a:p>
      </dgm:t>
    </dgm:pt>
    <dgm:pt modelId="{34B5B14B-B047-46DE-A345-4CD2F0C0E8E7}" type="sibTrans" cxnId="{52833AD5-FA4E-44B0-8792-9699E8C1F5AC}">
      <dgm:prSet/>
      <dgm:spPr/>
      <dgm:t>
        <a:bodyPr/>
        <a:lstStyle/>
        <a:p>
          <a:endParaRPr lang="es-MX">
            <a:solidFill>
              <a:schemeClr val="tx1"/>
            </a:solidFill>
            <a:latin typeface="Adobe Caslon Pro"/>
          </a:endParaRPr>
        </a:p>
      </dgm:t>
    </dgm:pt>
    <dgm:pt modelId="{331DAF26-D56C-43B8-8950-6A2A52A6F3AD}">
      <dgm:prSet phldrT="[Texto]" custT="1"/>
      <dgm:spPr/>
      <dgm:t>
        <a:bodyPr/>
        <a:lstStyle/>
        <a:p>
          <a:r>
            <a:rPr lang="es-ES" sz="1400" b="1" dirty="0" smtClean="0">
              <a:solidFill>
                <a:schemeClr val="tx1"/>
              </a:solidFill>
              <a:latin typeface="Adobe Caslon Pro"/>
            </a:rPr>
            <a:t>COSTO</a:t>
          </a:r>
        </a:p>
        <a:p>
          <a:pPr rtl="0"/>
          <a:r>
            <a:rPr lang="es-MX" sz="1400" dirty="0" smtClean="0">
              <a:solidFill>
                <a:schemeClr val="tx1"/>
              </a:solidFill>
              <a:latin typeface="Adobe Caslon Pro"/>
            </a:rPr>
            <a:t>es utilizado cuando puede haber amplias variaciones en los recursos económicos aplicados al logro del resultado</a:t>
          </a:r>
          <a:endParaRPr lang="es-MX" sz="1400" dirty="0">
            <a:solidFill>
              <a:schemeClr val="tx1"/>
            </a:solidFill>
            <a:latin typeface="Adobe Caslon Pro"/>
          </a:endParaRPr>
        </a:p>
      </dgm:t>
    </dgm:pt>
    <dgm:pt modelId="{4E7DA9A3-8470-4666-AAFA-C58845613573}" type="parTrans" cxnId="{4197835F-E205-4E33-8780-38FE1BC7629D}">
      <dgm:prSet/>
      <dgm:spPr/>
      <dgm:t>
        <a:bodyPr/>
        <a:lstStyle/>
        <a:p>
          <a:endParaRPr lang="es-MX">
            <a:solidFill>
              <a:schemeClr val="tx1"/>
            </a:solidFill>
            <a:latin typeface="Adobe Caslon Pro"/>
          </a:endParaRPr>
        </a:p>
      </dgm:t>
    </dgm:pt>
    <dgm:pt modelId="{10BCEA83-012C-49A7-B8D7-04DEFDF544B7}" type="sibTrans" cxnId="{4197835F-E205-4E33-8780-38FE1BC7629D}">
      <dgm:prSet/>
      <dgm:spPr/>
      <dgm:t>
        <a:bodyPr/>
        <a:lstStyle/>
        <a:p>
          <a:endParaRPr lang="es-MX">
            <a:solidFill>
              <a:schemeClr val="tx1"/>
            </a:solidFill>
            <a:latin typeface="Adobe Caslon Pro"/>
          </a:endParaRPr>
        </a:p>
      </dgm:t>
    </dgm:pt>
    <dgm:pt modelId="{AE0496C9-E844-4548-86C4-936E7A2E212A}" type="pres">
      <dgm:prSet presAssocID="{51ABE4E7-8211-4C7E-9AEA-E60C91B4A82A}" presName="Name0" presStyleCnt="0">
        <dgm:presLayoutVars>
          <dgm:chMax val="1"/>
          <dgm:dir/>
          <dgm:animLvl val="ctr"/>
          <dgm:resizeHandles val="exact"/>
        </dgm:presLayoutVars>
      </dgm:prSet>
      <dgm:spPr/>
      <dgm:t>
        <a:bodyPr/>
        <a:lstStyle/>
        <a:p>
          <a:endParaRPr lang="es-MX"/>
        </a:p>
      </dgm:t>
    </dgm:pt>
    <dgm:pt modelId="{57F953DA-9DD2-4933-B3B3-4E16284F5CF1}" type="pres">
      <dgm:prSet presAssocID="{E3C49C2C-E761-4926-8FE1-9F169D477315}" presName="centerShape" presStyleLbl="node0" presStyleIdx="0" presStyleCnt="1" custScaleX="139191" custLinFactNeighborX="422" custLinFactNeighborY="882"/>
      <dgm:spPr/>
      <dgm:t>
        <a:bodyPr/>
        <a:lstStyle/>
        <a:p>
          <a:endParaRPr lang="es-MX"/>
        </a:p>
      </dgm:t>
    </dgm:pt>
    <dgm:pt modelId="{9A99798B-C5B6-4EDA-973C-4653FC0CE92B}" type="pres">
      <dgm:prSet presAssocID="{382D29CF-B780-4D2C-AF89-BFAA7D474385}" presName="node" presStyleLbl="node1" presStyleIdx="0" presStyleCnt="4" custScaleX="185146" custScaleY="130310">
        <dgm:presLayoutVars>
          <dgm:bulletEnabled val="1"/>
        </dgm:presLayoutVars>
      </dgm:prSet>
      <dgm:spPr/>
      <dgm:t>
        <a:bodyPr/>
        <a:lstStyle/>
        <a:p>
          <a:endParaRPr lang="es-MX"/>
        </a:p>
      </dgm:t>
    </dgm:pt>
    <dgm:pt modelId="{650138EF-686E-4F6A-BAED-16D76B2B92F9}" type="pres">
      <dgm:prSet presAssocID="{382D29CF-B780-4D2C-AF89-BFAA7D474385}" presName="dummy" presStyleCnt="0"/>
      <dgm:spPr/>
    </dgm:pt>
    <dgm:pt modelId="{D378784C-FCD6-461E-8E1B-6381D47A6477}" type="pres">
      <dgm:prSet presAssocID="{2DCD389C-0C45-437F-8865-71FB2E22755F}" presName="sibTrans" presStyleLbl="sibTrans2D1" presStyleIdx="0" presStyleCnt="4"/>
      <dgm:spPr/>
      <dgm:t>
        <a:bodyPr/>
        <a:lstStyle/>
        <a:p>
          <a:endParaRPr lang="es-MX"/>
        </a:p>
      </dgm:t>
    </dgm:pt>
    <dgm:pt modelId="{65E55F05-CC4F-4D20-832F-1F7A8BCB46FE}" type="pres">
      <dgm:prSet presAssocID="{BB4C5354-91FC-4E81-B8A1-F3E5573F0F8A}" presName="node" presStyleLbl="node1" presStyleIdx="1" presStyleCnt="4" custScaleX="179119" custRadScaleRad="128909" custRadScaleInc="3815">
        <dgm:presLayoutVars>
          <dgm:bulletEnabled val="1"/>
        </dgm:presLayoutVars>
      </dgm:prSet>
      <dgm:spPr/>
      <dgm:t>
        <a:bodyPr/>
        <a:lstStyle/>
        <a:p>
          <a:endParaRPr lang="es-MX"/>
        </a:p>
      </dgm:t>
    </dgm:pt>
    <dgm:pt modelId="{9E05CB35-E98B-4212-9FFF-F6EBCC82B9AC}" type="pres">
      <dgm:prSet presAssocID="{BB4C5354-91FC-4E81-B8A1-F3E5573F0F8A}" presName="dummy" presStyleCnt="0"/>
      <dgm:spPr/>
    </dgm:pt>
    <dgm:pt modelId="{6B6ED27C-5D78-4FA8-ADF7-18EC0691A97C}" type="pres">
      <dgm:prSet presAssocID="{93EDF36B-164D-44E7-9C2A-5126AE77B91E}" presName="sibTrans" presStyleLbl="sibTrans2D1" presStyleIdx="1" presStyleCnt="4"/>
      <dgm:spPr/>
      <dgm:t>
        <a:bodyPr/>
        <a:lstStyle/>
        <a:p>
          <a:endParaRPr lang="es-MX"/>
        </a:p>
      </dgm:t>
    </dgm:pt>
    <dgm:pt modelId="{9F37BD01-10FD-4406-9645-889987131648}" type="pres">
      <dgm:prSet presAssocID="{D60278A7-3F1F-4046-A96F-8D1F467AD08D}" presName="node" presStyleLbl="node1" presStyleIdx="2" presStyleCnt="4" custScaleX="171655">
        <dgm:presLayoutVars>
          <dgm:bulletEnabled val="1"/>
        </dgm:presLayoutVars>
      </dgm:prSet>
      <dgm:spPr/>
      <dgm:t>
        <a:bodyPr/>
        <a:lstStyle/>
        <a:p>
          <a:endParaRPr lang="es-MX"/>
        </a:p>
      </dgm:t>
    </dgm:pt>
    <dgm:pt modelId="{0D4D40B5-646A-4DC1-ACE1-D47640EB826E}" type="pres">
      <dgm:prSet presAssocID="{D60278A7-3F1F-4046-A96F-8D1F467AD08D}" presName="dummy" presStyleCnt="0"/>
      <dgm:spPr/>
    </dgm:pt>
    <dgm:pt modelId="{343034E9-0798-4644-8131-D32007A5C4C4}" type="pres">
      <dgm:prSet presAssocID="{34B5B14B-B047-46DE-A345-4CD2F0C0E8E7}" presName="sibTrans" presStyleLbl="sibTrans2D1" presStyleIdx="2" presStyleCnt="4"/>
      <dgm:spPr/>
      <dgm:t>
        <a:bodyPr/>
        <a:lstStyle/>
        <a:p>
          <a:endParaRPr lang="es-MX"/>
        </a:p>
      </dgm:t>
    </dgm:pt>
    <dgm:pt modelId="{46FF5874-ADED-4B58-8108-FEB26E672772}" type="pres">
      <dgm:prSet presAssocID="{331DAF26-D56C-43B8-8950-6A2A52A6F3AD}" presName="node" presStyleLbl="node1" presStyleIdx="3" presStyleCnt="4" custScaleX="200092" custRadScaleRad="130302" custRadScaleInc="608">
        <dgm:presLayoutVars>
          <dgm:bulletEnabled val="1"/>
        </dgm:presLayoutVars>
      </dgm:prSet>
      <dgm:spPr/>
      <dgm:t>
        <a:bodyPr/>
        <a:lstStyle/>
        <a:p>
          <a:endParaRPr lang="es-MX"/>
        </a:p>
      </dgm:t>
    </dgm:pt>
    <dgm:pt modelId="{0F780B3E-6E92-4A1A-B391-D703206CB063}" type="pres">
      <dgm:prSet presAssocID="{331DAF26-D56C-43B8-8950-6A2A52A6F3AD}" presName="dummy" presStyleCnt="0"/>
      <dgm:spPr/>
    </dgm:pt>
    <dgm:pt modelId="{D9463CF3-BB36-4C90-8635-E5367AB7EE71}" type="pres">
      <dgm:prSet presAssocID="{10BCEA83-012C-49A7-B8D7-04DEFDF544B7}" presName="sibTrans" presStyleLbl="sibTrans2D1" presStyleIdx="3" presStyleCnt="4"/>
      <dgm:spPr/>
      <dgm:t>
        <a:bodyPr/>
        <a:lstStyle/>
        <a:p>
          <a:endParaRPr lang="es-MX"/>
        </a:p>
      </dgm:t>
    </dgm:pt>
  </dgm:ptLst>
  <dgm:cxnLst>
    <dgm:cxn modelId="{0A65739A-CB84-47CD-A55E-90B08238FFD9}" type="presOf" srcId="{331DAF26-D56C-43B8-8950-6A2A52A6F3AD}" destId="{46FF5874-ADED-4B58-8108-FEB26E672772}" srcOrd="0" destOrd="0" presId="urn:microsoft.com/office/officeart/2005/8/layout/radial6"/>
    <dgm:cxn modelId="{2BDD775C-13BA-4951-9100-CAA1EC1E4F8C}" type="presOf" srcId="{D60278A7-3F1F-4046-A96F-8D1F467AD08D}" destId="{9F37BD01-10FD-4406-9645-889987131648}" srcOrd="0" destOrd="0" presId="urn:microsoft.com/office/officeart/2005/8/layout/radial6"/>
    <dgm:cxn modelId="{5BB8D081-FDAD-4F10-BE71-0CE85F9AF0FA}" type="presOf" srcId="{34B5B14B-B047-46DE-A345-4CD2F0C0E8E7}" destId="{343034E9-0798-4644-8131-D32007A5C4C4}" srcOrd="0" destOrd="0" presId="urn:microsoft.com/office/officeart/2005/8/layout/radial6"/>
    <dgm:cxn modelId="{6CE785D5-F3AD-48B4-B536-6B3F57E79B6B}" type="presOf" srcId="{51ABE4E7-8211-4C7E-9AEA-E60C91B4A82A}" destId="{AE0496C9-E844-4548-86C4-936E7A2E212A}" srcOrd="0" destOrd="0" presId="urn:microsoft.com/office/officeart/2005/8/layout/radial6"/>
    <dgm:cxn modelId="{E69D3423-B1CF-4385-912B-F240BEA35BFE}" type="presOf" srcId="{2DCD389C-0C45-437F-8865-71FB2E22755F}" destId="{D378784C-FCD6-461E-8E1B-6381D47A6477}" srcOrd="0" destOrd="0" presId="urn:microsoft.com/office/officeart/2005/8/layout/radial6"/>
    <dgm:cxn modelId="{876C72B2-7D90-4E74-8390-B44661862620}" srcId="{E3C49C2C-E761-4926-8FE1-9F169D477315}" destId="{382D29CF-B780-4D2C-AF89-BFAA7D474385}" srcOrd="0" destOrd="0" parTransId="{92C0A5EE-CEF2-4EFA-AE11-F59BA76F6EA7}" sibTransId="{2DCD389C-0C45-437F-8865-71FB2E22755F}"/>
    <dgm:cxn modelId="{13E1A2C4-265D-4259-A146-AE60FD92A6D7}" srcId="{51ABE4E7-8211-4C7E-9AEA-E60C91B4A82A}" destId="{E3C49C2C-E761-4926-8FE1-9F169D477315}" srcOrd="0" destOrd="0" parTransId="{4A3F7D5E-A7B3-4B0E-BCEE-D33849FD5BA4}" sibTransId="{0C20E272-8170-4BA3-A395-05F8FA0B261C}"/>
    <dgm:cxn modelId="{132D7E1A-1EF1-4747-94B7-67DAC989D977}" type="presOf" srcId="{BB4C5354-91FC-4E81-B8A1-F3E5573F0F8A}" destId="{65E55F05-CC4F-4D20-832F-1F7A8BCB46FE}" srcOrd="0" destOrd="0" presId="urn:microsoft.com/office/officeart/2005/8/layout/radial6"/>
    <dgm:cxn modelId="{44354124-E5B8-420D-A525-E6DD9A013E60}" type="presOf" srcId="{E3C49C2C-E761-4926-8FE1-9F169D477315}" destId="{57F953DA-9DD2-4933-B3B3-4E16284F5CF1}" srcOrd="0" destOrd="0" presId="urn:microsoft.com/office/officeart/2005/8/layout/radial6"/>
    <dgm:cxn modelId="{93627290-E163-4375-B9A2-8F01135C7514}" type="presOf" srcId="{382D29CF-B780-4D2C-AF89-BFAA7D474385}" destId="{9A99798B-C5B6-4EDA-973C-4653FC0CE92B}" srcOrd="0" destOrd="0" presId="urn:microsoft.com/office/officeart/2005/8/layout/radial6"/>
    <dgm:cxn modelId="{91D830BC-9FCD-4D37-9EF1-18F63E4726A5}" srcId="{E3C49C2C-E761-4926-8FE1-9F169D477315}" destId="{BB4C5354-91FC-4E81-B8A1-F3E5573F0F8A}" srcOrd="1" destOrd="0" parTransId="{8B40886E-BD06-4DF6-AB3F-AE0FE3120951}" sibTransId="{93EDF36B-164D-44E7-9C2A-5126AE77B91E}"/>
    <dgm:cxn modelId="{BA1F160A-8FB7-4C03-A51F-EED277B5A4A1}" type="presOf" srcId="{93EDF36B-164D-44E7-9C2A-5126AE77B91E}" destId="{6B6ED27C-5D78-4FA8-ADF7-18EC0691A97C}" srcOrd="0" destOrd="0" presId="urn:microsoft.com/office/officeart/2005/8/layout/radial6"/>
    <dgm:cxn modelId="{52833AD5-FA4E-44B0-8792-9699E8C1F5AC}" srcId="{E3C49C2C-E761-4926-8FE1-9F169D477315}" destId="{D60278A7-3F1F-4046-A96F-8D1F467AD08D}" srcOrd="2" destOrd="0" parTransId="{F247A92A-1258-4B87-8566-FA5B1755F982}" sibTransId="{34B5B14B-B047-46DE-A345-4CD2F0C0E8E7}"/>
    <dgm:cxn modelId="{6D416CB7-5C9A-42A2-A57F-A3959A27115C}" type="presOf" srcId="{10BCEA83-012C-49A7-B8D7-04DEFDF544B7}" destId="{D9463CF3-BB36-4C90-8635-E5367AB7EE71}" srcOrd="0" destOrd="0" presId="urn:microsoft.com/office/officeart/2005/8/layout/radial6"/>
    <dgm:cxn modelId="{4197835F-E205-4E33-8780-38FE1BC7629D}" srcId="{E3C49C2C-E761-4926-8FE1-9F169D477315}" destId="{331DAF26-D56C-43B8-8950-6A2A52A6F3AD}" srcOrd="3" destOrd="0" parTransId="{4E7DA9A3-8470-4666-AAFA-C58845613573}" sibTransId="{10BCEA83-012C-49A7-B8D7-04DEFDF544B7}"/>
    <dgm:cxn modelId="{A0230601-E074-48F5-897C-CFF147FE621B}" type="presParOf" srcId="{AE0496C9-E844-4548-86C4-936E7A2E212A}" destId="{57F953DA-9DD2-4933-B3B3-4E16284F5CF1}" srcOrd="0" destOrd="0" presId="urn:microsoft.com/office/officeart/2005/8/layout/radial6"/>
    <dgm:cxn modelId="{BFB630D1-7CAE-40F5-BBC3-456615D6DF26}" type="presParOf" srcId="{AE0496C9-E844-4548-86C4-936E7A2E212A}" destId="{9A99798B-C5B6-4EDA-973C-4653FC0CE92B}" srcOrd="1" destOrd="0" presId="urn:microsoft.com/office/officeart/2005/8/layout/radial6"/>
    <dgm:cxn modelId="{F7AADFC6-EE0A-4701-A0E7-39C3BBEAF1FB}" type="presParOf" srcId="{AE0496C9-E844-4548-86C4-936E7A2E212A}" destId="{650138EF-686E-4F6A-BAED-16D76B2B92F9}" srcOrd="2" destOrd="0" presId="urn:microsoft.com/office/officeart/2005/8/layout/radial6"/>
    <dgm:cxn modelId="{847FE3ED-6474-424F-9930-61B59771486A}" type="presParOf" srcId="{AE0496C9-E844-4548-86C4-936E7A2E212A}" destId="{D378784C-FCD6-461E-8E1B-6381D47A6477}" srcOrd="3" destOrd="0" presId="urn:microsoft.com/office/officeart/2005/8/layout/radial6"/>
    <dgm:cxn modelId="{DFFCAB5F-C3EF-413E-9BAC-EF92F64CA6BA}" type="presParOf" srcId="{AE0496C9-E844-4548-86C4-936E7A2E212A}" destId="{65E55F05-CC4F-4D20-832F-1F7A8BCB46FE}" srcOrd="4" destOrd="0" presId="urn:microsoft.com/office/officeart/2005/8/layout/radial6"/>
    <dgm:cxn modelId="{2957D94B-161F-4928-9E86-EE8BECA701F0}" type="presParOf" srcId="{AE0496C9-E844-4548-86C4-936E7A2E212A}" destId="{9E05CB35-E98B-4212-9FFF-F6EBCC82B9AC}" srcOrd="5" destOrd="0" presId="urn:microsoft.com/office/officeart/2005/8/layout/radial6"/>
    <dgm:cxn modelId="{1C40021F-0B9E-4DAD-A1CA-A94D5B477FC1}" type="presParOf" srcId="{AE0496C9-E844-4548-86C4-936E7A2E212A}" destId="{6B6ED27C-5D78-4FA8-ADF7-18EC0691A97C}" srcOrd="6" destOrd="0" presId="urn:microsoft.com/office/officeart/2005/8/layout/radial6"/>
    <dgm:cxn modelId="{5FB4FCEE-DB62-4446-95E9-33FE2EC1A566}" type="presParOf" srcId="{AE0496C9-E844-4548-86C4-936E7A2E212A}" destId="{9F37BD01-10FD-4406-9645-889987131648}" srcOrd="7" destOrd="0" presId="urn:microsoft.com/office/officeart/2005/8/layout/radial6"/>
    <dgm:cxn modelId="{92708C2E-E3D5-416F-851F-3D223553B568}" type="presParOf" srcId="{AE0496C9-E844-4548-86C4-936E7A2E212A}" destId="{0D4D40B5-646A-4DC1-ACE1-D47640EB826E}" srcOrd="8" destOrd="0" presId="urn:microsoft.com/office/officeart/2005/8/layout/radial6"/>
    <dgm:cxn modelId="{8F6DBB32-1578-4AC6-A814-21D04741D288}" type="presParOf" srcId="{AE0496C9-E844-4548-86C4-936E7A2E212A}" destId="{343034E9-0798-4644-8131-D32007A5C4C4}" srcOrd="9" destOrd="0" presId="urn:microsoft.com/office/officeart/2005/8/layout/radial6"/>
    <dgm:cxn modelId="{1DD0BC79-FD3E-4D4C-B5EA-8CADF28FD8C0}" type="presParOf" srcId="{AE0496C9-E844-4548-86C4-936E7A2E212A}" destId="{46FF5874-ADED-4B58-8108-FEB26E672772}" srcOrd="10" destOrd="0" presId="urn:microsoft.com/office/officeart/2005/8/layout/radial6"/>
    <dgm:cxn modelId="{79866CE9-4DAD-45C0-8523-71B51D50A79A}" type="presParOf" srcId="{AE0496C9-E844-4548-86C4-936E7A2E212A}" destId="{0F780B3E-6E92-4A1A-B391-D703206CB063}" srcOrd="11" destOrd="0" presId="urn:microsoft.com/office/officeart/2005/8/layout/radial6"/>
    <dgm:cxn modelId="{0BA5C63B-1E29-41F9-BC1A-2D163B3F7C2D}" type="presParOf" srcId="{AE0496C9-E844-4548-86C4-936E7A2E212A}" destId="{D9463CF3-BB36-4C90-8635-E5367AB7EE71}"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44E6-6FA3-4AA1-8924-94A7381791CF}" type="doc">
      <dgm:prSet loTypeId="urn:microsoft.com/office/officeart/2005/8/layout/hList6" loCatId="list" qsTypeId="urn:microsoft.com/office/officeart/2005/8/quickstyle/simple5" qsCatId="simple" csTypeId="urn:microsoft.com/office/officeart/2005/8/colors/accent3_4" csCatId="accent3" phldr="1"/>
      <dgm:spPr/>
      <dgm:t>
        <a:bodyPr/>
        <a:lstStyle/>
        <a:p>
          <a:endParaRPr lang="es-MX"/>
        </a:p>
      </dgm:t>
    </dgm:pt>
    <dgm:pt modelId="{291CB2BA-FE7E-4A99-BACB-4AA2DE63D2DE}">
      <dgm:prSet phldrT="[Texto]"/>
      <dgm:spPr/>
      <dgm:t>
        <a:bodyPr/>
        <a:lstStyle/>
        <a:p>
          <a:pPr rtl="0"/>
          <a:r>
            <a:rPr lang="es-MX" b="1" baseline="0" dirty="0" smtClean="0">
              <a:solidFill>
                <a:schemeClr val="tx1"/>
              </a:solidFill>
              <a:effectLst/>
              <a:latin typeface="Adobe Caslon Pro"/>
            </a:rPr>
            <a:t>Quien Evalúa:</a:t>
          </a:r>
        </a:p>
        <a:p>
          <a:pPr rtl="0"/>
          <a:endParaRPr lang="es-MX" b="1" dirty="0">
            <a:solidFill>
              <a:schemeClr val="tx1"/>
            </a:solidFill>
            <a:effectLst/>
          </a:endParaRPr>
        </a:p>
      </dgm:t>
    </dgm:pt>
    <dgm:pt modelId="{74EC4D93-BE08-4ACA-AF05-970A3A7DFC6A}" type="parTrans" cxnId="{5B1CC513-66E7-4B18-8A3C-D7257158B451}">
      <dgm:prSet/>
      <dgm:spPr/>
      <dgm:t>
        <a:bodyPr/>
        <a:lstStyle/>
        <a:p>
          <a:endParaRPr lang="es-MX"/>
        </a:p>
      </dgm:t>
    </dgm:pt>
    <dgm:pt modelId="{6750D1E7-1830-487E-B9A5-FBFE669888DE}" type="sibTrans" cxnId="{5B1CC513-66E7-4B18-8A3C-D7257158B451}">
      <dgm:prSet/>
      <dgm:spPr/>
      <dgm:t>
        <a:bodyPr/>
        <a:lstStyle/>
        <a:p>
          <a:endParaRPr lang="es-MX"/>
        </a:p>
      </dgm:t>
    </dgm:pt>
    <dgm:pt modelId="{FF70F83D-F7DC-442E-9788-E56D06FCB7C2}">
      <dgm:prSet phldrT="[Texto]"/>
      <dgm:spPr/>
      <dgm:t>
        <a:bodyPr/>
        <a:lstStyle/>
        <a:p>
          <a:pPr rtl="0"/>
          <a:r>
            <a:rPr lang="es-ES" b="1" dirty="0" smtClean="0">
              <a:solidFill>
                <a:schemeClr val="tx1"/>
              </a:solidFill>
              <a:effectLst/>
              <a:latin typeface="Adobe Caslon Pro"/>
            </a:rPr>
            <a:t>Será evaluador de un servidor público, preferentemente su superior jerárquico y en su caso, quien haya dado seguimiento directo a su desempeño y a las actividades de un servidor público, inmediatamente antes de la aplicación efectiva de su evaluación. </a:t>
          </a:r>
          <a:endParaRPr lang="es-MX" b="1" dirty="0">
            <a:solidFill>
              <a:schemeClr val="tx1"/>
            </a:solidFill>
            <a:effectLst/>
          </a:endParaRPr>
        </a:p>
      </dgm:t>
    </dgm:pt>
    <dgm:pt modelId="{807AA0EE-035C-4938-9251-FEDCA52A45DA}" type="parTrans" cxnId="{4BC11AB1-ADF0-4462-9452-982C32DD2043}">
      <dgm:prSet/>
      <dgm:spPr/>
      <dgm:t>
        <a:bodyPr/>
        <a:lstStyle/>
        <a:p>
          <a:endParaRPr lang="es-MX"/>
        </a:p>
      </dgm:t>
    </dgm:pt>
    <dgm:pt modelId="{64407104-98DB-4D21-A7F6-E00CF1BDF2CC}" type="sibTrans" cxnId="{4BC11AB1-ADF0-4462-9452-982C32DD2043}">
      <dgm:prSet/>
      <dgm:spPr/>
      <dgm:t>
        <a:bodyPr/>
        <a:lstStyle/>
        <a:p>
          <a:endParaRPr lang="es-MX"/>
        </a:p>
      </dgm:t>
    </dgm:pt>
    <dgm:pt modelId="{46488166-B205-45CF-97B3-B3871E2E589D}">
      <dgm:prSet/>
      <dgm:spPr/>
      <dgm:t>
        <a:bodyPr/>
        <a:lstStyle/>
        <a:p>
          <a:pPr rtl="0"/>
          <a:endParaRPr lang="es-ES" b="1" dirty="0" smtClean="0">
            <a:solidFill>
              <a:schemeClr val="tx1"/>
            </a:solidFill>
            <a:effectLst/>
            <a:latin typeface="Adobe Caslon Pro"/>
          </a:endParaRPr>
        </a:p>
      </dgm:t>
    </dgm:pt>
    <dgm:pt modelId="{AB5347CC-E1B7-4FE1-84D5-834C6DB3F4EF}" type="parTrans" cxnId="{07A5DEC4-2B9C-4AD8-A4B6-52974F8C8CF7}">
      <dgm:prSet/>
      <dgm:spPr/>
      <dgm:t>
        <a:bodyPr/>
        <a:lstStyle/>
        <a:p>
          <a:endParaRPr lang="es-MX"/>
        </a:p>
      </dgm:t>
    </dgm:pt>
    <dgm:pt modelId="{DD2FEA2F-10BE-4ECD-88A9-ED1CAD578E5E}" type="sibTrans" cxnId="{07A5DEC4-2B9C-4AD8-A4B6-52974F8C8CF7}">
      <dgm:prSet/>
      <dgm:spPr/>
      <dgm:t>
        <a:bodyPr/>
        <a:lstStyle/>
        <a:p>
          <a:endParaRPr lang="es-MX"/>
        </a:p>
      </dgm:t>
    </dgm:pt>
    <dgm:pt modelId="{D1E59557-E312-4EF7-81A2-953B379986F2}">
      <dgm:prSet/>
      <dgm:spPr/>
      <dgm:t>
        <a:bodyPr/>
        <a:lstStyle/>
        <a:p>
          <a:pPr rtl="0"/>
          <a:r>
            <a:rPr lang="es-ES" b="1" dirty="0" smtClean="0">
              <a:solidFill>
                <a:schemeClr val="tx1"/>
              </a:solidFill>
              <a:effectLst/>
              <a:latin typeface="Adobe Caslon Pro"/>
            </a:rPr>
            <a:t>De no contarse con un superior jerárquico o supervisor que cumpla con estas características, su evaluador o evaluadores serán aquellos que hayan observado</a:t>
          </a:r>
          <a:r>
            <a:rPr lang="es-ES" b="1" baseline="0" dirty="0" smtClean="0">
              <a:solidFill>
                <a:schemeClr val="tx1"/>
              </a:solidFill>
              <a:effectLst/>
              <a:latin typeface="Adobe Caslon Pro"/>
            </a:rPr>
            <a:t> su desempeño, como sus subordinados, servidores públicos colaterales, superiores jerárquicos, supervisores directos o incluso personas a las que el servidor público atienda o preste servicios de manera directa</a:t>
          </a:r>
          <a:r>
            <a:rPr lang="es-ES" b="1" dirty="0" smtClean="0">
              <a:solidFill>
                <a:schemeClr val="tx1"/>
              </a:solidFill>
              <a:effectLst/>
              <a:latin typeface="Adobe Caslon Pro"/>
            </a:rPr>
            <a:t>.</a:t>
          </a:r>
          <a:endParaRPr lang="es-MX" b="1" dirty="0">
            <a:solidFill>
              <a:schemeClr val="tx1"/>
            </a:solidFill>
            <a:effectLst/>
            <a:latin typeface="Adobe Caslon Pro"/>
            <a:ea typeface="+mn-ea"/>
            <a:cs typeface="+mn-cs"/>
          </a:endParaRPr>
        </a:p>
      </dgm:t>
    </dgm:pt>
    <dgm:pt modelId="{5EDC0C34-E43C-4077-BB8C-DE78673DCA95}" type="parTrans" cxnId="{91A56C0F-F3AA-4893-A9CC-88A4FF41BA69}">
      <dgm:prSet/>
      <dgm:spPr/>
      <dgm:t>
        <a:bodyPr/>
        <a:lstStyle/>
        <a:p>
          <a:endParaRPr lang="es-MX"/>
        </a:p>
      </dgm:t>
    </dgm:pt>
    <dgm:pt modelId="{53BC90EF-7712-41B3-8A3D-3F0C6CA77B50}" type="sibTrans" cxnId="{91A56C0F-F3AA-4893-A9CC-88A4FF41BA69}">
      <dgm:prSet/>
      <dgm:spPr/>
      <dgm:t>
        <a:bodyPr/>
        <a:lstStyle/>
        <a:p>
          <a:endParaRPr lang="es-MX"/>
        </a:p>
      </dgm:t>
    </dgm:pt>
    <dgm:pt modelId="{86834CB1-8ADF-4605-8D09-675E5B6DC4C1}" type="pres">
      <dgm:prSet presAssocID="{38D944E6-6FA3-4AA1-8924-94A7381791CF}" presName="Name0" presStyleCnt="0">
        <dgm:presLayoutVars>
          <dgm:dir/>
          <dgm:resizeHandles val="exact"/>
        </dgm:presLayoutVars>
      </dgm:prSet>
      <dgm:spPr/>
      <dgm:t>
        <a:bodyPr/>
        <a:lstStyle/>
        <a:p>
          <a:endParaRPr lang="es-MX"/>
        </a:p>
      </dgm:t>
    </dgm:pt>
    <dgm:pt modelId="{E9E720AD-03B8-41D1-AAAB-A88FE38E2D86}" type="pres">
      <dgm:prSet presAssocID="{291CB2BA-FE7E-4A99-BACB-4AA2DE63D2DE}" presName="node" presStyleLbl="node1" presStyleIdx="0" presStyleCnt="1">
        <dgm:presLayoutVars>
          <dgm:bulletEnabled val="1"/>
        </dgm:presLayoutVars>
      </dgm:prSet>
      <dgm:spPr/>
      <dgm:t>
        <a:bodyPr/>
        <a:lstStyle/>
        <a:p>
          <a:endParaRPr lang="es-MX"/>
        </a:p>
      </dgm:t>
    </dgm:pt>
  </dgm:ptLst>
  <dgm:cxnLst>
    <dgm:cxn modelId="{07A5DEC4-2B9C-4AD8-A4B6-52974F8C8CF7}" srcId="{291CB2BA-FE7E-4A99-BACB-4AA2DE63D2DE}" destId="{46488166-B205-45CF-97B3-B3871E2E589D}" srcOrd="1" destOrd="0" parTransId="{AB5347CC-E1B7-4FE1-84D5-834C6DB3F4EF}" sibTransId="{DD2FEA2F-10BE-4ECD-88A9-ED1CAD578E5E}"/>
    <dgm:cxn modelId="{FF0DF0DB-A61F-4887-895E-5876ACB171B7}" type="presOf" srcId="{291CB2BA-FE7E-4A99-BACB-4AA2DE63D2DE}" destId="{E9E720AD-03B8-41D1-AAAB-A88FE38E2D86}" srcOrd="0" destOrd="0" presId="urn:microsoft.com/office/officeart/2005/8/layout/hList6"/>
    <dgm:cxn modelId="{5B1CC513-66E7-4B18-8A3C-D7257158B451}" srcId="{38D944E6-6FA3-4AA1-8924-94A7381791CF}" destId="{291CB2BA-FE7E-4A99-BACB-4AA2DE63D2DE}" srcOrd="0" destOrd="0" parTransId="{74EC4D93-BE08-4ACA-AF05-970A3A7DFC6A}" sibTransId="{6750D1E7-1830-487E-B9A5-FBFE669888DE}"/>
    <dgm:cxn modelId="{1BBAE265-508D-4E19-8F86-830188C4088A}" type="presOf" srcId="{46488166-B205-45CF-97B3-B3871E2E589D}" destId="{E9E720AD-03B8-41D1-AAAB-A88FE38E2D86}" srcOrd="0" destOrd="2" presId="urn:microsoft.com/office/officeart/2005/8/layout/hList6"/>
    <dgm:cxn modelId="{91A56C0F-F3AA-4893-A9CC-88A4FF41BA69}" srcId="{291CB2BA-FE7E-4A99-BACB-4AA2DE63D2DE}" destId="{D1E59557-E312-4EF7-81A2-953B379986F2}" srcOrd="2" destOrd="0" parTransId="{5EDC0C34-E43C-4077-BB8C-DE78673DCA95}" sibTransId="{53BC90EF-7712-41B3-8A3D-3F0C6CA77B50}"/>
    <dgm:cxn modelId="{4BC11AB1-ADF0-4462-9452-982C32DD2043}" srcId="{291CB2BA-FE7E-4A99-BACB-4AA2DE63D2DE}" destId="{FF70F83D-F7DC-442E-9788-E56D06FCB7C2}" srcOrd="0" destOrd="0" parTransId="{807AA0EE-035C-4938-9251-FEDCA52A45DA}" sibTransId="{64407104-98DB-4D21-A7F6-E00CF1BDF2CC}"/>
    <dgm:cxn modelId="{30308A27-B22B-48F0-9B0A-BCF27F4F1625}" type="presOf" srcId="{38D944E6-6FA3-4AA1-8924-94A7381791CF}" destId="{86834CB1-8ADF-4605-8D09-675E5B6DC4C1}" srcOrd="0" destOrd="0" presId="urn:microsoft.com/office/officeart/2005/8/layout/hList6"/>
    <dgm:cxn modelId="{BE88C402-3182-4547-83FC-343E5927167A}" type="presOf" srcId="{FF70F83D-F7DC-442E-9788-E56D06FCB7C2}" destId="{E9E720AD-03B8-41D1-AAAB-A88FE38E2D86}" srcOrd="0" destOrd="1" presId="urn:microsoft.com/office/officeart/2005/8/layout/hList6"/>
    <dgm:cxn modelId="{9A05B92F-5F1A-420A-A0A3-F007D5A5E07C}" type="presOf" srcId="{D1E59557-E312-4EF7-81A2-953B379986F2}" destId="{E9E720AD-03B8-41D1-AAAB-A88FE38E2D86}" srcOrd="0" destOrd="3" presId="urn:microsoft.com/office/officeart/2005/8/layout/hList6"/>
    <dgm:cxn modelId="{89E8155E-F9F4-44D7-A551-6D67D855EFA4}" type="presParOf" srcId="{86834CB1-8ADF-4605-8D09-675E5B6DC4C1}" destId="{E9E720AD-03B8-41D1-AAAB-A88FE38E2D86}" srcOrd="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2B41-4455-428A-A563-5B2AE898B5B1}" type="doc">
      <dgm:prSet loTypeId="urn:microsoft.com/office/officeart/2005/8/layout/hList6" loCatId="list" qsTypeId="urn:microsoft.com/office/officeart/2005/8/quickstyle/3d2" qsCatId="3D" csTypeId="urn:microsoft.com/office/officeart/2005/8/colors/accent3_4" csCatId="accent3" phldr="1"/>
      <dgm:spPr/>
      <dgm:t>
        <a:bodyPr/>
        <a:lstStyle/>
        <a:p>
          <a:endParaRPr lang="es-MX"/>
        </a:p>
      </dgm:t>
    </dgm:pt>
    <dgm:pt modelId="{1D76B14C-F63E-4FF4-8A8F-ACCAC4AF3B86}">
      <dgm:prSet phldrT="[Texto]" custT="1"/>
      <dgm:spPr/>
      <dgm:t>
        <a:bodyPr/>
        <a:lstStyle/>
        <a:p>
          <a:pPr algn="ctr"/>
          <a:r>
            <a:rPr lang="es-MX" sz="1600" b="1" dirty="0" smtClean="0">
              <a:solidFill>
                <a:schemeClr val="tx1"/>
              </a:solidFill>
              <a:latin typeface="Adobe Caslon Pro"/>
            </a:rPr>
            <a:t>Los servidores públicos podrán tener acceso a la información y documentación relativa a las evaluaciones en las que participen directamente, así como a solicitar, en su caso, la revisión de las mismas ante el Comité Técnico de Profesionalización respectivo </a:t>
          </a:r>
        </a:p>
        <a:p>
          <a:pPr algn="ctr"/>
          <a:endParaRPr lang="es-MX" sz="1400" b="1" i="1" dirty="0" smtClean="0">
            <a:solidFill>
              <a:schemeClr val="tx1"/>
            </a:solidFill>
            <a:latin typeface="Adobe Caslon Pro"/>
          </a:endParaRPr>
        </a:p>
        <a:p>
          <a:pPr algn="ctr"/>
          <a:r>
            <a:rPr lang="es-MX" sz="1100" b="1" i="1" dirty="0" smtClean="0">
              <a:solidFill>
                <a:schemeClr val="tx1"/>
              </a:solidFill>
              <a:latin typeface="Adobe Caslon Pro"/>
            </a:rPr>
            <a:t>LSPC  artículo 68 o ante la DGRH  Manual SCP artículo 58 .</a:t>
          </a:r>
          <a:endParaRPr lang="es-MX" sz="1100" b="1" dirty="0">
            <a:solidFill>
              <a:schemeClr val="tx1"/>
            </a:solidFill>
            <a:latin typeface="Adobe Caslon Pro"/>
          </a:endParaRPr>
        </a:p>
      </dgm:t>
    </dgm:pt>
    <dgm:pt modelId="{E5C8ED6B-05FD-4F61-A0CE-24F6FCCC5A07}" type="parTrans" cxnId="{67D333E8-D1DF-458C-9615-E856B2B1371C}">
      <dgm:prSet/>
      <dgm:spPr/>
      <dgm:t>
        <a:bodyPr/>
        <a:lstStyle/>
        <a:p>
          <a:pPr algn="ctr"/>
          <a:endParaRPr lang="es-MX" b="1">
            <a:solidFill>
              <a:schemeClr val="tx1"/>
            </a:solidFill>
            <a:latin typeface="Adobe Caslon Pro"/>
          </a:endParaRPr>
        </a:p>
      </dgm:t>
    </dgm:pt>
    <dgm:pt modelId="{11DB61E0-8BFE-4C42-BCF6-FFD27463175D}" type="sibTrans" cxnId="{67D333E8-D1DF-458C-9615-E856B2B1371C}">
      <dgm:prSet/>
      <dgm:spPr/>
      <dgm:t>
        <a:bodyPr/>
        <a:lstStyle/>
        <a:p>
          <a:pPr algn="ctr"/>
          <a:endParaRPr lang="es-MX" b="1">
            <a:solidFill>
              <a:schemeClr val="tx1"/>
            </a:solidFill>
            <a:latin typeface="Adobe Caslon Pro"/>
          </a:endParaRPr>
        </a:p>
      </dgm:t>
    </dgm:pt>
    <dgm:pt modelId="{E2506028-A612-4D7A-90F3-2ADAE6BBFB70}">
      <dgm:prSet phldrT="[Texto]" custT="1"/>
      <dgm:spPr/>
      <dgm:t>
        <a:bodyPr/>
        <a:lstStyle/>
        <a:p>
          <a:pPr algn="ctr"/>
          <a:r>
            <a:rPr lang="es-MX" sz="1600" b="1" dirty="0" smtClean="0">
              <a:solidFill>
                <a:schemeClr val="tx1"/>
              </a:solidFill>
              <a:latin typeface="Adobe Caslon Pro"/>
            </a:rPr>
            <a:t>Al momento de firmar la evaluación del desempeño, el evaluado y el evaluador se darán por enterados del resultado total.</a:t>
          </a:r>
        </a:p>
        <a:p>
          <a:pPr algn="ctr"/>
          <a:r>
            <a:rPr lang="es-MX" sz="1600" b="1" dirty="0" smtClean="0">
              <a:solidFill>
                <a:schemeClr val="tx1"/>
              </a:solidFill>
              <a:latin typeface="Adobe Caslon Pro"/>
            </a:rPr>
            <a:t> </a:t>
          </a:r>
        </a:p>
        <a:p>
          <a:pPr algn="ctr"/>
          <a:r>
            <a:rPr lang="es-MX" sz="1100" b="1" i="1" u="none" dirty="0" smtClean="0">
              <a:solidFill>
                <a:schemeClr val="tx1"/>
              </a:solidFill>
              <a:latin typeface="Adobe Caslon Pro"/>
            </a:rPr>
            <a:t>Manual SPC Numeral  </a:t>
          </a:r>
        </a:p>
        <a:p>
          <a:pPr algn="ctr"/>
          <a:r>
            <a:rPr lang="es-MX" sz="1100" b="1" i="1" u="none" dirty="0" smtClean="0">
              <a:solidFill>
                <a:schemeClr val="tx1"/>
              </a:solidFill>
              <a:latin typeface="Adobe Caslon Pro"/>
            </a:rPr>
            <a:t>56 Fracción VI.</a:t>
          </a:r>
          <a:endParaRPr lang="es-MX" sz="1100" b="1" i="1" u="none" dirty="0">
            <a:solidFill>
              <a:schemeClr val="tx1"/>
            </a:solidFill>
            <a:latin typeface="Adobe Caslon Pro"/>
          </a:endParaRPr>
        </a:p>
      </dgm:t>
    </dgm:pt>
    <dgm:pt modelId="{E287BF6F-D0FE-4DAC-83AF-603CC800E525}" type="parTrans" cxnId="{BF5B67C5-E7E1-4E69-8C1B-79AC8B1A7080}">
      <dgm:prSet/>
      <dgm:spPr/>
      <dgm:t>
        <a:bodyPr/>
        <a:lstStyle/>
        <a:p>
          <a:pPr algn="ctr"/>
          <a:endParaRPr lang="es-MX" b="1">
            <a:solidFill>
              <a:schemeClr val="tx1"/>
            </a:solidFill>
            <a:latin typeface="Adobe Caslon Pro"/>
          </a:endParaRPr>
        </a:p>
      </dgm:t>
    </dgm:pt>
    <dgm:pt modelId="{BC4602E1-5D5D-4740-AFF2-9D705F5C9798}" type="sibTrans" cxnId="{BF5B67C5-E7E1-4E69-8C1B-79AC8B1A7080}">
      <dgm:prSet/>
      <dgm:spPr/>
      <dgm:t>
        <a:bodyPr/>
        <a:lstStyle/>
        <a:p>
          <a:pPr algn="ctr"/>
          <a:endParaRPr lang="es-MX" b="1">
            <a:solidFill>
              <a:schemeClr val="tx1"/>
            </a:solidFill>
            <a:latin typeface="Adobe Caslon Pro"/>
          </a:endParaRPr>
        </a:p>
      </dgm:t>
    </dgm:pt>
    <dgm:pt modelId="{66D01D04-9DE9-4282-999D-99D4EF7F0F25}">
      <dgm:prSet phldrT="[Texto]" custT="1"/>
      <dgm:spPr/>
      <dgm:t>
        <a:bodyPr/>
        <a:lstStyle/>
        <a:p>
          <a:pPr algn="ctr"/>
          <a:r>
            <a:rPr lang="es-MX" sz="1600" b="1" dirty="0" smtClean="0">
              <a:solidFill>
                <a:schemeClr val="tx1"/>
              </a:solidFill>
              <a:latin typeface="Adobe Caslon Pro"/>
            </a:rPr>
            <a:t>En los casos en que la calificación se encuentre dentro de los rangos de “No Satisfactorio” o “Deficiente”, la notificación </a:t>
          </a:r>
          <a:r>
            <a:rPr lang="es-MX" sz="1600" b="1" dirty="0" smtClean="0">
              <a:solidFill>
                <a:schemeClr val="tx1"/>
              </a:solidFill>
              <a:latin typeface="Adobe Caslon Pro"/>
            </a:rPr>
            <a:t>del resultado se dará a conocer al servidor público, dentro de los 20 días hábiles siguientes por </a:t>
          </a:r>
          <a:r>
            <a:rPr lang="es-MX" sz="1600" b="1" dirty="0" smtClean="0">
              <a:solidFill>
                <a:schemeClr val="tx1"/>
              </a:solidFill>
              <a:latin typeface="Adobe Caslon Pro"/>
            </a:rPr>
            <a:t>escrito, enviando el acuse de recibo </a:t>
          </a:r>
          <a:r>
            <a:rPr lang="es-MX" sz="1600" b="1" dirty="0" smtClean="0">
              <a:solidFill>
                <a:schemeClr val="tx1"/>
              </a:solidFill>
              <a:latin typeface="Adobe Caslon Pro"/>
            </a:rPr>
            <a:t>correspondiente a la DGRH.</a:t>
          </a:r>
          <a:endParaRPr lang="es-MX" sz="1600" b="1" dirty="0" smtClean="0">
            <a:solidFill>
              <a:schemeClr val="tx1"/>
            </a:solidFill>
            <a:latin typeface="Adobe Caslon Pro"/>
          </a:endParaRPr>
        </a:p>
        <a:p>
          <a:pPr algn="ctr"/>
          <a:endParaRPr lang="es-MX" sz="1600" b="1" dirty="0" smtClean="0">
            <a:solidFill>
              <a:schemeClr val="tx1"/>
            </a:solidFill>
            <a:latin typeface="Adobe Caslon Pro"/>
          </a:endParaRPr>
        </a:p>
        <a:p>
          <a:pPr algn="ctr"/>
          <a:r>
            <a:rPr lang="es-MX" sz="1600" b="1" dirty="0" smtClean="0">
              <a:solidFill>
                <a:schemeClr val="tx1"/>
              </a:solidFill>
              <a:latin typeface="Adobe Caslon Pro"/>
            </a:rPr>
            <a:t> </a:t>
          </a:r>
          <a:r>
            <a:rPr lang="es-MX" sz="1100" b="1" i="1" u="none" dirty="0" smtClean="0">
              <a:solidFill>
                <a:schemeClr val="tx1"/>
              </a:solidFill>
              <a:latin typeface="Adobe Caslon Pro"/>
            </a:rPr>
            <a:t>Manual SPC Numeral 366.</a:t>
          </a:r>
          <a:endParaRPr lang="es-MX" sz="1100" b="1" i="1" u="none" dirty="0">
            <a:solidFill>
              <a:schemeClr val="tx1"/>
            </a:solidFill>
            <a:latin typeface="Adobe Caslon Pro"/>
          </a:endParaRPr>
        </a:p>
      </dgm:t>
    </dgm:pt>
    <dgm:pt modelId="{1EE3FED2-1F5E-480C-ADCD-18683DB475EA}" type="parTrans" cxnId="{C21F91BC-D06C-4F76-9973-7AE5DCD01FB0}">
      <dgm:prSet/>
      <dgm:spPr/>
      <dgm:t>
        <a:bodyPr/>
        <a:lstStyle/>
        <a:p>
          <a:pPr algn="ctr"/>
          <a:endParaRPr lang="es-MX" b="1">
            <a:solidFill>
              <a:schemeClr val="tx1"/>
            </a:solidFill>
            <a:latin typeface="Adobe Caslon Pro"/>
          </a:endParaRPr>
        </a:p>
      </dgm:t>
    </dgm:pt>
    <dgm:pt modelId="{69074A60-2849-4499-A24B-A8E0D80E3DBB}" type="sibTrans" cxnId="{C21F91BC-D06C-4F76-9973-7AE5DCD01FB0}">
      <dgm:prSet/>
      <dgm:spPr/>
      <dgm:t>
        <a:bodyPr/>
        <a:lstStyle/>
        <a:p>
          <a:pPr algn="ctr"/>
          <a:endParaRPr lang="es-MX" b="1">
            <a:solidFill>
              <a:schemeClr val="tx1"/>
            </a:solidFill>
            <a:latin typeface="Adobe Caslon Pro"/>
          </a:endParaRPr>
        </a:p>
      </dgm:t>
    </dgm:pt>
    <dgm:pt modelId="{5ECB3DC1-8D63-456B-A46D-2B4C81BD9AFA}">
      <dgm:prSet custT="1"/>
      <dgm:spPr/>
      <dgm:t>
        <a:bodyPr/>
        <a:lstStyle/>
        <a:p>
          <a:pPr algn="ctr"/>
          <a:r>
            <a:rPr lang="es-MX" sz="1600" b="1" dirty="0" smtClean="0">
              <a:solidFill>
                <a:schemeClr val="tx1"/>
              </a:solidFill>
              <a:latin typeface="Adobe Caslon Pro"/>
            </a:rPr>
            <a:t>Sustentar con evidencia documental que acredite la objetividad y veracidad de la evaluación, en específico en los casos de desempeño “No Satisfactorio” o “Deficiente”.</a:t>
          </a:r>
          <a:endParaRPr lang="es-MX" sz="1600" b="1" dirty="0">
            <a:solidFill>
              <a:schemeClr val="tx1"/>
            </a:solidFill>
            <a:latin typeface="Adobe Caslon Pro"/>
          </a:endParaRPr>
        </a:p>
      </dgm:t>
    </dgm:pt>
    <dgm:pt modelId="{85A68612-9351-4A0F-BF79-143C248CD74B}" type="parTrans" cxnId="{0EE88CED-D6B4-4ED9-B844-3FBC1126C4D4}">
      <dgm:prSet/>
      <dgm:spPr/>
      <dgm:t>
        <a:bodyPr/>
        <a:lstStyle/>
        <a:p>
          <a:pPr algn="ctr"/>
          <a:endParaRPr lang="es-MX" b="1">
            <a:solidFill>
              <a:schemeClr val="tx1"/>
            </a:solidFill>
            <a:latin typeface="Adobe Caslon Pro"/>
          </a:endParaRPr>
        </a:p>
      </dgm:t>
    </dgm:pt>
    <dgm:pt modelId="{D8F30F37-B85C-4407-ACBC-C4BD567F20CB}" type="sibTrans" cxnId="{0EE88CED-D6B4-4ED9-B844-3FBC1126C4D4}">
      <dgm:prSet/>
      <dgm:spPr/>
      <dgm:t>
        <a:bodyPr/>
        <a:lstStyle/>
        <a:p>
          <a:pPr algn="ctr"/>
          <a:endParaRPr lang="es-MX" b="1">
            <a:solidFill>
              <a:schemeClr val="tx1"/>
            </a:solidFill>
            <a:latin typeface="Adobe Caslon Pro"/>
          </a:endParaRPr>
        </a:p>
      </dgm:t>
    </dgm:pt>
    <dgm:pt modelId="{CEF2E3FC-793D-4A80-9387-DB586E30F2A4}" type="pres">
      <dgm:prSet presAssocID="{B1FD2B41-4455-428A-A563-5B2AE898B5B1}" presName="Name0" presStyleCnt="0">
        <dgm:presLayoutVars>
          <dgm:dir/>
          <dgm:resizeHandles val="exact"/>
        </dgm:presLayoutVars>
      </dgm:prSet>
      <dgm:spPr/>
      <dgm:t>
        <a:bodyPr/>
        <a:lstStyle/>
        <a:p>
          <a:endParaRPr lang="es-MX"/>
        </a:p>
      </dgm:t>
    </dgm:pt>
    <dgm:pt modelId="{C2100D14-57F7-44B1-A49C-0E841393134B}" type="pres">
      <dgm:prSet presAssocID="{1D76B14C-F63E-4FF4-8A8F-ACCAC4AF3B86}" presName="node" presStyleLbl="node1" presStyleIdx="0" presStyleCnt="4">
        <dgm:presLayoutVars>
          <dgm:bulletEnabled val="1"/>
        </dgm:presLayoutVars>
      </dgm:prSet>
      <dgm:spPr/>
      <dgm:t>
        <a:bodyPr/>
        <a:lstStyle/>
        <a:p>
          <a:endParaRPr lang="es-MX"/>
        </a:p>
      </dgm:t>
    </dgm:pt>
    <dgm:pt modelId="{D313A603-1A63-4E70-988B-157D6907088E}" type="pres">
      <dgm:prSet presAssocID="{11DB61E0-8BFE-4C42-BCF6-FFD27463175D}" presName="sibTrans" presStyleCnt="0"/>
      <dgm:spPr/>
    </dgm:pt>
    <dgm:pt modelId="{39D01DCC-43D8-4354-9439-B04B4033B033}" type="pres">
      <dgm:prSet presAssocID="{E2506028-A612-4D7A-90F3-2ADAE6BBFB70}" presName="node" presStyleLbl="node1" presStyleIdx="1" presStyleCnt="4" custLinFactNeighborX="-8532" custLinFactNeighborY="176">
        <dgm:presLayoutVars>
          <dgm:bulletEnabled val="1"/>
        </dgm:presLayoutVars>
      </dgm:prSet>
      <dgm:spPr/>
      <dgm:t>
        <a:bodyPr/>
        <a:lstStyle/>
        <a:p>
          <a:endParaRPr lang="es-MX"/>
        </a:p>
      </dgm:t>
    </dgm:pt>
    <dgm:pt modelId="{4D15BE35-04C8-452B-808D-B6D19D02DED4}" type="pres">
      <dgm:prSet presAssocID="{BC4602E1-5D5D-4740-AFF2-9D705F5C9798}" presName="sibTrans" presStyleCnt="0"/>
      <dgm:spPr/>
    </dgm:pt>
    <dgm:pt modelId="{3F16B61E-7BB3-4EBA-91D4-63F136069CE3}" type="pres">
      <dgm:prSet presAssocID="{66D01D04-9DE9-4282-999D-99D4EF7F0F25}" presName="node" presStyleLbl="node1" presStyleIdx="2" presStyleCnt="4">
        <dgm:presLayoutVars>
          <dgm:bulletEnabled val="1"/>
        </dgm:presLayoutVars>
      </dgm:prSet>
      <dgm:spPr/>
      <dgm:t>
        <a:bodyPr/>
        <a:lstStyle/>
        <a:p>
          <a:endParaRPr lang="es-MX"/>
        </a:p>
      </dgm:t>
    </dgm:pt>
    <dgm:pt modelId="{2FBAC277-B20E-4606-9506-1D2CC0D7C9E0}" type="pres">
      <dgm:prSet presAssocID="{69074A60-2849-4499-A24B-A8E0D80E3DBB}" presName="sibTrans" presStyleCnt="0"/>
      <dgm:spPr/>
    </dgm:pt>
    <dgm:pt modelId="{4CB6B545-C99F-4D26-8827-1D0D9E650D8B}" type="pres">
      <dgm:prSet presAssocID="{5ECB3DC1-8D63-456B-A46D-2B4C81BD9AFA}" presName="node" presStyleLbl="node1" presStyleIdx="3" presStyleCnt="4" custLinFactNeighborX="-33992" custLinFactNeighborY="176">
        <dgm:presLayoutVars>
          <dgm:bulletEnabled val="1"/>
        </dgm:presLayoutVars>
      </dgm:prSet>
      <dgm:spPr/>
      <dgm:t>
        <a:bodyPr/>
        <a:lstStyle/>
        <a:p>
          <a:endParaRPr lang="es-MX"/>
        </a:p>
      </dgm:t>
    </dgm:pt>
  </dgm:ptLst>
  <dgm:cxnLst>
    <dgm:cxn modelId="{F40AF248-3968-4308-AF8C-41B2DED1217B}" type="presOf" srcId="{B1FD2B41-4455-428A-A563-5B2AE898B5B1}" destId="{CEF2E3FC-793D-4A80-9387-DB586E30F2A4}" srcOrd="0" destOrd="0" presId="urn:microsoft.com/office/officeart/2005/8/layout/hList6"/>
    <dgm:cxn modelId="{E62635C1-EBEF-4F9E-A27F-419B35E4EAA1}" type="presOf" srcId="{E2506028-A612-4D7A-90F3-2ADAE6BBFB70}" destId="{39D01DCC-43D8-4354-9439-B04B4033B033}" srcOrd="0" destOrd="0" presId="urn:microsoft.com/office/officeart/2005/8/layout/hList6"/>
    <dgm:cxn modelId="{67D333E8-D1DF-458C-9615-E856B2B1371C}" srcId="{B1FD2B41-4455-428A-A563-5B2AE898B5B1}" destId="{1D76B14C-F63E-4FF4-8A8F-ACCAC4AF3B86}" srcOrd="0" destOrd="0" parTransId="{E5C8ED6B-05FD-4F61-A0CE-24F6FCCC5A07}" sibTransId="{11DB61E0-8BFE-4C42-BCF6-FFD27463175D}"/>
    <dgm:cxn modelId="{8E38823E-AF93-4B50-8DE3-CF998960D7F8}" type="presOf" srcId="{5ECB3DC1-8D63-456B-A46D-2B4C81BD9AFA}" destId="{4CB6B545-C99F-4D26-8827-1D0D9E650D8B}" srcOrd="0" destOrd="0" presId="urn:microsoft.com/office/officeart/2005/8/layout/hList6"/>
    <dgm:cxn modelId="{0EE88CED-D6B4-4ED9-B844-3FBC1126C4D4}" srcId="{B1FD2B41-4455-428A-A563-5B2AE898B5B1}" destId="{5ECB3DC1-8D63-456B-A46D-2B4C81BD9AFA}" srcOrd="3" destOrd="0" parTransId="{85A68612-9351-4A0F-BF79-143C248CD74B}" sibTransId="{D8F30F37-B85C-4407-ACBC-C4BD567F20CB}"/>
    <dgm:cxn modelId="{BF5B67C5-E7E1-4E69-8C1B-79AC8B1A7080}" srcId="{B1FD2B41-4455-428A-A563-5B2AE898B5B1}" destId="{E2506028-A612-4D7A-90F3-2ADAE6BBFB70}" srcOrd="1" destOrd="0" parTransId="{E287BF6F-D0FE-4DAC-83AF-603CC800E525}" sibTransId="{BC4602E1-5D5D-4740-AFF2-9D705F5C9798}"/>
    <dgm:cxn modelId="{769B8E33-A064-483E-8FD2-5C5B9D56619E}" type="presOf" srcId="{66D01D04-9DE9-4282-999D-99D4EF7F0F25}" destId="{3F16B61E-7BB3-4EBA-91D4-63F136069CE3}" srcOrd="0" destOrd="0" presId="urn:microsoft.com/office/officeart/2005/8/layout/hList6"/>
    <dgm:cxn modelId="{C21F91BC-D06C-4F76-9973-7AE5DCD01FB0}" srcId="{B1FD2B41-4455-428A-A563-5B2AE898B5B1}" destId="{66D01D04-9DE9-4282-999D-99D4EF7F0F25}" srcOrd="2" destOrd="0" parTransId="{1EE3FED2-1F5E-480C-ADCD-18683DB475EA}" sibTransId="{69074A60-2849-4499-A24B-A8E0D80E3DBB}"/>
    <dgm:cxn modelId="{82409908-EA0C-4A34-8D3B-1B84E52BF8A7}" type="presOf" srcId="{1D76B14C-F63E-4FF4-8A8F-ACCAC4AF3B86}" destId="{C2100D14-57F7-44B1-A49C-0E841393134B}" srcOrd="0" destOrd="0" presId="urn:microsoft.com/office/officeart/2005/8/layout/hList6"/>
    <dgm:cxn modelId="{593E40E1-04D0-4093-B1C1-0ABF025E6B23}" type="presParOf" srcId="{CEF2E3FC-793D-4A80-9387-DB586E30F2A4}" destId="{C2100D14-57F7-44B1-A49C-0E841393134B}" srcOrd="0" destOrd="0" presId="urn:microsoft.com/office/officeart/2005/8/layout/hList6"/>
    <dgm:cxn modelId="{8C3E6044-2B05-4E8A-8382-857AD630ECD0}" type="presParOf" srcId="{CEF2E3FC-793D-4A80-9387-DB586E30F2A4}" destId="{D313A603-1A63-4E70-988B-157D6907088E}" srcOrd="1" destOrd="0" presId="urn:microsoft.com/office/officeart/2005/8/layout/hList6"/>
    <dgm:cxn modelId="{DBA66AAC-3C08-4726-8D65-EA680BA74756}" type="presParOf" srcId="{CEF2E3FC-793D-4A80-9387-DB586E30F2A4}" destId="{39D01DCC-43D8-4354-9439-B04B4033B033}" srcOrd="2" destOrd="0" presId="urn:microsoft.com/office/officeart/2005/8/layout/hList6"/>
    <dgm:cxn modelId="{888A72B3-ADFC-4697-B989-EA5ACC07511A}" type="presParOf" srcId="{CEF2E3FC-793D-4A80-9387-DB586E30F2A4}" destId="{4D15BE35-04C8-452B-808D-B6D19D02DED4}" srcOrd="3" destOrd="0" presId="urn:microsoft.com/office/officeart/2005/8/layout/hList6"/>
    <dgm:cxn modelId="{B6485335-F728-41A5-B5A5-202AAD643EFA}" type="presParOf" srcId="{CEF2E3FC-793D-4A80-9387-DB586E30F2A4}" destId="{3F16B61E-7BB3-4EBA-91D4-63F136069CE3}" srcOrd="4" destOrd="0" presId="urn:microsoft.com/office/officeart/2005/8/layout/hList6"/>
    <dgm:cxn modelId="{D3C707EE-423A-4156-BBBA-5FA3EE37C996}" type="presParOf" srcId="{CEF2E3FC-793D-4A80-9387-DB586E30F2A4}" destId="{2FBAC277-B20E-4606-9506-1D2CC0D7C9E0}" srcOrd="5" destOrd="0" presId="urn:microsoft.com/office/officeart/2005/8/layout/hList6"/>
    <dgm:cxn modelId="{43419C51-4DF1-4211-BA2D-27BECB82F040}" type="presParOf" srcId="{CEF2E3FC-793D-4A80-9387-DB586E30F2A4}" destId="{4CB6B545-C99F-4D26-8827-1D0D9E650D8B}"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A8B58-C2AC-493E-A9E1-60173E5B89A6}" type="doc">
      <dgm:prSet loTypeId="urn:microsoft.com/office/officeart/2005/8/layout/gear1" loCatId="process" qsTypeId="urn:microsoft.com/office/officeart/2005/8/quickstyle/3d3" qsCatId="3D" csTypeId="urn:microsoft.com/office/officeart/2005/8/colors/accent3_4" csCatId="accent3" phldr="1"/>
      <dgm:spPr/>
    </dgm:pt>
    <dgm:pt modelId="{5A24B974-B903-4E21-957F-36EFA532A3E9}">
      <dgm:prSet phldrT="[Texto]"/>
      <dgm:spPr/>
      <dgm:t>
        <a:bodyPr/>
        <a:lstStyle/>
        <a:p>
          <a:r>
            <a:rPr lang="es-MX" b="1" i="0" smtClean="0">
              <a:solidFill>
                <a:schemeClr val="tx1"/>
              </a:solidFill>
            </a:rPr>
            <a:t>Cuando alguno de los servidores públicos que intervienen en el procedimiento de evaluación del desempeño, se niegue a suscribir los documentos en que deba constar cualquiera de los registros por asentar, deberá necesariamente levantarse un acta circunstanciada de hechos, preferentemente ante el Titular de la DGRH, en su caso, ante el servidor público que se haya establecido en el método de evaluación respectivo.</a:t>
          </a:r>
          <a:endParaRPr lang="es-MX" b="1" i="0" dirty="0">
            <a:solidFill>
              <a:schemeClr val="tx1"/>
            </a:solidFill>
          </a:endParaRPr>
        </a:p>
      </dgm:t>
    </dgm:pt>
    <dgm:pt modelId="{C3D66E04-4EDF-43F4-86B9-33E94F52DA89}" type="parTrans" cxnId="{0573FB55-5AF0-4672-8401-2AC5716C0E6A}">
      <dgm:prSet/>
      <dgm:spPr/>
      <dgm:t>
        <a:bodyPr/>
        <a:lstStyle/>
        <a:p>
          <a:endParaRPr lang="es-MX"/>
        </a:p>
      </dgm:t>
    </dgm:pt>
    <dgm:pt modelId="{665C0987-31AF-4F79-AD4A-F9736292F6F5}" type="sibTrans" cxnId="{0573FB55-5AF0-4672-8401-2AC5716C0E6A}">
      <dgm:prSet/>
      <dgm:spPr/>
      <dgm:t>
        <a:bodyPr/>
        <a:lstStyle/>
        <a:p>
          <a:endParaRPr lang="es-MX"/>
        </a:p>
      </dgm:t>
    </dgm:pt>
    <dgm:pt modelId="{CDFE89F9-811C-4486-8DA0-68E262D89FD0}" type="pres">
      <dgm:prSet presAssocID="{391A8B58-C2AC-493E-A9E1-60173E5B89A6}" presName="composite" presStyleCnt="0">
        <dgm:presLayoutVars>
          <dgm:chMax val="3"/>
          <dgm:animLvl val="lvl"/>
          <dgm:resizeHandles val="exact"/>
        </dgm:presLayoutVars>
      </dgm:prSet>
      <dgm:spPr/>
    </dgm:pt>
    <dgm:pt modelId="{D487CA9B-BB55-4A59-ACCE-033FF3270E50}" type="pres">
      <dgm:prSet presAssocID="{5A24B974-B903-4E21-957F-36EFA532A3E9}" presName="gear1" presStyleLbl="node1" presStyleIdx="0" presStyleCnt="1" custScaleX="272727" custScaleY="181818" custLinFactNeighborX="-67211" custLinFactNeighborY="-11689">
        <dgm:presLayoutVars>
          <dgm:chMax val="1"/>
          <dgm:bulletEnabled val="1"/>
        </dgm:presLayoutVars>
      </dgm:prSet>
      <dgm:spPr/>
      <dgm:t>
        <a:bodyPr/>
        <a:lstStyle/>
        <a:p>
          <a:endParaRPr lang="es-MX"/>
        </a:p>
      </dgm:t>
    </dgm:pt>
    <dgm:pt modelId="{2666C61C-9FD6-4C3C-9B6A-DC79ECF79E17}" type="pres">
      <dgm:prSet presAssocID="{5A24B974-B903-4E21-957F-36EFA532A3E9}" presName="gear1srcNode" presStyleLbl="node1" presStyleIdx="0" presStyleCnt="1"/>
      <dgm:spPr/>
      <dgm:t>
        <a:bodyPr/>
        <a:lstStyle/>
        <a:p>
          <a:endParaRPr lang="es-MX"/>
        </a:p>
      </dgm:t>
    </dgm:pt>
    <dgm:pt modelId="{05FED198-EEF0-4166-A1BD-3CACCF554A7F}" type="pres">
      <dgm:prSet presAssocID="{5A24B974-B903-4E21-957F-36EFA532A3E9}" presName="gear1dstNode" presStyleLbl="node1" presStyleIdx="0" presStyleCnt="1"/>
      <dgm:spPr/>
      <dgm:t>
        <a:bodyPr/>
        <a:lstStyle/>
        <a:p>
          <a:endParaRPr lang="es-MX"/>
        </a:p>
      </dgm:t>
    </dgm:pt>
    <dgm:pt modelId="{F28A96B2-CECA-4F9A-BE83-FA5B50B2DD95}" type="pres">
      <dgm:prSet presAssocID="{665C0987-31AF-4F79-AD4A-F9736292F6F5}" presName="connector1" presStyleLbl="sibTrans2D1" presStyleIdx="0" presStyleCnt="1" custAng="20548605" custLinFactNeighborX="92071" custLinFactNeighborY="11615"/>
      <dgm:spPr/>
      <dgm:t>
        <a:bodyPr/>
        <a:lstStyle/>
        <a:p>
          <a:endParaRPr lang="es-MX"/>
        </a:p>
      </dgm:t>
    </dgm:pt>
  </dgm:ptLst>
  <dgm:cxnLst>
    <dgm:cxn modelId="{556FD76D-F866-4E99-BC3F-2FF7BCB49BAE}" type="presOf" srcId="{391A8B58-C2AC-493E-A9E1-60173E5B89A6}" destId="{CDFE89F9-811C-4486-8DA0-68E262D89FD0}" srcOrd="0" destOrd="0" presId="urn:microsoft.com/office/officeart/2005/8/layout/gear1"/>
    <dgm:cxn modelId="{1F73E03C-48E7-420F-AFA3-7470CF0A4360}" type="presOf" srcId="{5A24B974-B903-4E21-957F-36EFA532A3E9}" destId="{D487CA9B-BB55-4A59-ACCE-033FF3270E50}" srcOrd="0" destOrd="0" presId="urn:microsoft.com/office/officeart/2005/8/layout/gear1"/>
    <dgm:cxn modelId="{0573FB55-5AF0-4672-8401-2AC5716C0E6A}" srcId="{391A8B58-C2AC-493E-A9E1-60173E5B89A6}" destId="{5A24B974-B903-4E21-957F-36EFA532A3E9}" srcOrd="0" destOrd="0" parTransId="{C3D66E04-4EDF-43F4-86B9-33E94F52DA89}" sibTransId="{665C0987-31AF-4F79-AD4A-F9736292F6F5}"/>
    <dgm:cxn modelId="{FAD2E169-50AB-46CF-96DC-7BC5D71BF827}" type="presOf" srcId="{5A24B974-B903-4E21-957F-36EFA532A3E9}" destId="{2666C61C-9FD6-4C3C-9B6A-DC79ECF79E17}" srcOrd="1" destOrd="0" presId="urn:microsoft.com/office/officeart/2005/8/layout/gear1"/>
    <dgm:cxn modelId="{965BE1F2-0035-4CB1-B4CE-B258597057C7}" type="presOf" srcId="{5A24B974-B903-4E21-957F-36EFA532A3E9}" destId="{05FED198-EEF0-4166-A1BD-3CACCF554A7F}" srcOrd="2" destOrd="0" presId="urn:microsoft.com/office/officeart/2005/8/layout/gear1"/>
    <dgm:cxn modelId="{B73FFCC2-A8CD-4B97-B09F-423516F25BAB}" type="presOf" srcId="{665C0987-31AF-4F79-AD4A-F9736292F6F5}" destId="{F28A96B2-CECA-4F9A-BE83-FA5B50B2DD95}" srcOrd="0" destOrd="0" presId="urn:microsoft.com/office/officeart/2005/8/layout/gear1"/>
    <dgm:cxn modelId="{3F8A8327-64A3-4695-91B0-067C42668E1B}" type="presParOf" srcId="{CDFE89F9-811C-4486-8DA0-68E262D89FD0}" destId="{D487CA9B-BB55-4A59-ACCE-033FF3270E50}" srcOrd="0" destOrd="0" presId="urn:microsoft.com/office/officeart/2005/8/layout/gear1"/>
    <dgm:cxn modelId="{ADCE8FDA-92D2-4004-884A-5076391C9836}" type="presParOf" srcId="{CDFE89F9-811C-4486-8DA0-68E262D89FD0}" destId="{2666C61C-9FD6-4C3C-9B6A-DC79ECF79E17}" srcOrd="1" destOrd="0" presId="urn:microsoft.com/office/officeart/2005/8/layout/gear1"/>
    <dgm:cxn modelId="{A8091829-E6B2-4B2A-BC56-28DD23689E7E}" type="presParOf" srcId="{CDFE89F9-811C-4486-8DA0-68E262D89FD0}" destId="{05FED198-EEF0-4166-A1BD-3CACCF554A7F}" srcOrd="2" destOrd="0" presId="urn:microsoft.com/office/officeart/2005/8/layout/gear1"/>
    <dgm:cxn modelId="{A1A3873F-E1D8-4243-8205-52A0A2FBD755}" type="presParOf" srcId="{CDFE89F9-811C-4486-8DA0-68E262D89FD0}" destId="{F28A96B2-CECA-4F9A-BE83-FA5B50B2DD95}"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E30C44-7B9C-4AEE-A79E-78301B60A148}" type="doc">
      <dgm:prSet loTypeId="urn:microsoft.com/office/officeart/2005/8/layout/hList3" loCatId="list" qsTypeId="urn:microsoft.com/office/officeart/2005/8/quickstyle/simple3" qsCatId="simple" csTypeId="urn:microsoft.com/office/officeart/2005/8/colors/accent3_4" csCatId="accent3" phldr="1"/>
      <dgm:spPr/>
      <dgm:t>
        <a:bodyPr/>
        <a:lstStyle/>
        <a:p>
          <a:endParaRPr lang="es-MX"/>
        </a:p>
      </dgm:t>
    </dgm:pt>
    <dgm:pt modelId="{3C082D71-810C-460D-A45B-7CEA01918915}">
      <dgm:prSet phldrT="[Texto]"/>
      <dgm:spPr/>
      <dgm:t>
        <a:bodyPr/>
        <a:lstStyle/>
        <a:p>
          <a:r>
            <a:rPr lang="es-MX" b="1" dirty="0" smtClean="0">
              <a:solidFill>
                <a:schemeClr val="tx1"/>
              </a:solidFill>
              <a:effectLst>
                <a:outerShdw blurRad="38100" dist="38100" dir="2700000" algn="tl">
                  <a:srgbClr val="000000">
                    <a:alpha val="43137"/>
                  </a:srgbClr>
                </a:outerShdw>
              </a:effectLst>
              <a:latin typeface="Adobe Caslon Pro"/>
            </a:rPr>
            <a:t>EVALUACIÓN DEL DESEMPEÑO</a:t>
          </a:r>
          <a:endParaRPr lang="es-MX" dirty="0">
            <a:solidFill>
              <a:schemeClr val="tx1"/>
            </a:solidFill>
          </a:endParaRPr>
        </a:p>
      </dgm:t>
    </dgm:pt>
    <dgm:pt modelId="{EBE10159-67FC-4942-A07F-F301CC6C988B}" type="parTrans" cxnId="{F0DA2B11-4E33-4967-BFB1-7252F09A11C0}">
      <dgm:prSet/>
      <dgm:spPr/>
      <dgm:t>
        <a:bodyPr/>
        <a:lstStyle/>
        <a:p>
          <a:endParaRPr lang="es-MX"/>
        </a:p>
      </dgm:t>
    </dgm:pt>
    <dgm:pt modelId="{F63FB7EF-8A61-4488-BDF2-36AF50BB8237}" type="sibTrans" cxnId="{F0DA2B11-4E33-4967-BFB1-7252F09A11C0}">
      <dgm:prSet/>
      <dgm:spPr/>
      <dgm:t>
        <a:bodyPr/>
        <a:lstStyle/>
        <a:p>
          <a:endParaRPr lang="es-MX"/>
        </a:p>
      </dgm:t>
    </dgm:pt>
    <dgm:pt modelId="{85906226-A70E-4680-A1E7-C74791A51839}">
      <dgm:prSet phldrT="[Texto]"/>
      <dgm:spPr/>
      <dgm:t>
        <a:bodyPr/>
        <a:lstStyle/>
        <a:p>
          <a:r>
            <a:rPr lang="es-ES" b="1" dirty="0" smtClean="0">
              <a:latin typeface="Adobe Caslon Pro"/>
            </a:rPr>
            <a:t>VALORACIÓN DEL CUMPLIMIENTO INDIVIDUAL DE LAS FUNCIONES Y METAS QUE APLICA EL SUPERIOR JERÁRQUICO</a:t>
          </a:r>
          <a:r>
            <a:rPr lang="es-MX" b="1" dirty="0" smtClean="0">
              <a:latin typeface="Adobe Caslon Pro"/>
            </a:rPr>
            <a:t> (50%)</a:t>
          </a:r>
          <a:endParaRPr lang="es-MX" dirty="0"/>
        </a:p>
      </dgm:t>
    </dgm:pt>
    <dgm:pt modelId="{E91C22BD-47DF-45BC-AEF1-1E471E2BA69B}" type="parTrans" cxnId="{06CDD6C5-22BD-4F26-9F22-12DAF5F15569}">
      <dgm:prSet/>
      <dgm:spPr/>
      <dgm:t>
        <a:bodyPr/>
        <a:lstStyle/>
        <a:p>
          <a:endParaRPr lang="es-MX"/>
        </a:p>
      </dgm:t>
    </dgm:pt>
    <dgm:pt modelId="{1DC35C6C-C868-42B1-A33A-1CCA2B05AFE4}" type="sibTrans" cxnId="{06CDD6C5-22BD-4F26-9F22-12DAF5F15569}">
      <dgm:prSet/>
      <dgm:spPr/>
      <dgm:t>
        <a:bodyPr/>
        <a:lstStyle/>
        <a:p>
          <a:endParaRPr lang="es-MX"/>
        </a:p>
      </dgm:t>
    </dgm:pt>
    <dgm:pt modelId="{972505CA-2E37-42FD-9445-680D846D9C1C}">
      <dgm:prSet phldrT="[Texto]"/>
      <dgm:spPr/>
      <dgm:t>
        <a:bodyPr/>
        <a:lstStyle/>
        <a:p>
          <a:r>
            <a:rPr lang="es-ES" b="1" dirty="0" smtClean="0">
              <a:latin typeface="Adobe Caslon Pro"/>
            </a:rPr>
            <a:t>VALORACIÓN DEL CUMPLIMIENTO CUANTITATIVO DE LOS OBJETIVOS ESTABLECIDOS EN LOS DISTINTOS INSTRUMENTOS DE GESTIÓN APLICADA POR EL TITULAR DE LA UNIDAD RESPONSABLE</a:t>
          </a:r>
          <a:r>
            <a:rPr lang="es-MX" b="1" dirty="0" smtClean="0">
              <a:latin typeface="Adobe Caslon Pro"/>
            </a:rPr>
            <a:t>: (10%)</a:t>
          </a:r>
          <a:endParaRPr lang="es-MX" dirty="0"/>
        </a:p>
      </dgm:t>
    </dgm:pt>
    <dgm:pt modelId="{D19F12D9-F604-4BC4-8C71-35667653B4CF}" type="parTrans" cxnId="{5884E983-7214-49AB-8106-83A44AA87F1C}">
      <dgm:prSet/>
      <dgm:spPr/>
      <dgm:t>
        <a:bodyPr/>
        <a:lstStyle/>
        <a:p>
          <a:endParaRPr lang="es-MX"/>
        </a:p>
      </dgm:t>
    </dgm:pt>
    <dgm:pt modelId="{1CAC1671-FEF4-4AD6-9353-82FB83E4DDB3}" type="sibTrans" cxnId="{5884E983-7214-49AB-8106-83A44AA87F1C}">
      <dgm:prSet/>
      <dgm:spPr/>
      <dgm:t>
        <a:bodyPr/>
        <a:lstStyle/>
        <a:p>
          <a:endParaRPr lang="es-MX"/>
        </a:p>
      </dgm:t>
    </dgm:pt>
    <dgm:pt modelId="{6F008AC3-E0EB-43A4-8C77-A98E4744E1D7}">
      <dgm:prSet phldrT="[Texto]"/>
      <dgm:spPr/>
      <dgm:t>
        <a:bodyPr/>
        <a:lstStyle/>
        <a:p>
          <a:r>
            <a:rPr lang="es-ES" b="1" dirty="0" smtClean="0">
              <a:latin typeface="Adobe Caslon Pro"/>
            </a:rPr>
            <a:t>VALORACIÓN CUALITATIVA DE LAS APORTACIONES INSTITUCIONALES EFECTUADAS POR CADA SERVIDOR PUBLICO</a:t>
          </a:r>
          <a:r>
            <a:rPr lang="es-MX" b="1" dirty="0" smtClean="0">
              <a:latin typeface="Adobe Caslon Pro"/>
            </a:rPr>
            <a:t> (Cap. Gerenciales): (40%)</a:t>
          </a:r>
        </a:p>
        <a:p>
          <a:r>
            <a:rPr lang="es-MX" b="1" dirty="0" smtClean="0">
              <a:latin typeface="Adobe Caslon Pro"/>
            </a:rPr>
            <a:t>-CAPACITACIÓN</a:t>
          </a:r>
          <a:endParaRPr lang="es-MX" dirty="0"/>
        </a:p>
      </dgm:t>
    </dgm:pt>
    <dgm:pt modelId="{DFCDCE01-2A40-4E71-AFF4-BBCF46944C3D}" type="parTrans" cxnId="{AC79265C-8926-453D-AD93-49BB23A63AE6}">
      <dgm:prSet/>
      <dgm:spPr/>
      <dgm:t>
        <a:bodyPr/>
        <a:lstStyle/>
        <a:p>
          <a:endParaRPr lang="es-MX"/>
        </a:p>
      </dgm:t>
    </dgm:pt>
    <dgm:pt modelId="{DD4AFC04-9617-4A9A-AEE2-EBCB4EB7CAED}" type="sibTrans" cxnId="{AC79265C-8926-453D-AD93-49BB23A63AE6}">
      <dgm:prSet/>
      <dgm:spPr/>
      <dgm:t>
        <a:bodyPr/>
        <a:lstStyle/>
        <a:p>
          <a:endParaRPr lang="es-MX"/>
        </a:p>
      </dgm:t>
    </dgm:pt>
    <dgm:pt modelId="{EE0E9FB8-C756-409E-AE45-D5B2CD16423F}">
      <dgm:prSet/>
      <dgm:spPr/>
      <dgm:t>
        <a:bodyPr/>
        <a:lstStyle/>
        <a:p>
          <a:r>
            <a:rPr lang="es-MX" b="1" dirty="0" smtClean="0">
              <a:latin typeface="Adobe Caslon Pro"/>
            </a:rPr>
            <a:t>ACTIVIDADES EXTRAORDINARIAS</a:t>
          </a:r>
        </a:p>
        <a:p>
          <a:r>
            <a:rPr lang="es-MX" b="1" dirty="0" smtClean="0">
              <a:latin typeface="Adobe Caslon Pro"/>
            </a:rPr>
            <a:t>APORTACIONES DESTACADAS</a:t>
          </a:r>
        </a:p>
        <a:p>
          <a:r>
            <a:rPr lang="es-MX" b="1" dirty="0" smtClean="0">
              <a:latin typeface="Adobe Caslon Pro"/>
            </a:rPr>
            <a:t>(Puntos Extra, presentando evidencia documental)</a:t>
          </a:r>
          <a:endParaRPr lang="es-MX" dirty="0"/>
        </a:p>
      </dgm:t>
    </dgm:pt>
    <dgm:pt modelId="{0606AF88-2C5D-4057-8EFF-FA825FF1CF92}" type="parTrans" cxnId="{A2A9C2C1-4DBC-4C00-97E0-2FE1F2BB8203}">
      <dgm:prSet/>
      <dgm:spPr/>
      <dgm:t>
        <a:bodyPr/>
        <a:lstStyle/>
        <a:p>
          <a:endParaRPr lang="es-MX"/>
        </a:p>
      </dgm:t>
    </dgm:pt>
    <dgm:pt modelId="{DC7FC01C-B966-49AD-AA0F-2D2EDA0141A1}" type="sibTrans" cxnId="{A2A9C2C1-4DBC-4C00-97E0-2FE1F2BB8203}">
      <dgm:prSet/>
      <dgm:spPr/>
      <dgm:t>
        <a:bodyPr/>
        <a:lstStyle/>
        <a:p>
          <a:endParaRPr lang="es-MX"/>
        </a:p>
      </dgm:t>
    </dgm:pt>
    <dgm:pt modelId="{3569F316-8B4D-4173-9EB0-61DFDAAC4125}" type="pres">
      <dgm:prSet presAssocID="{D1E30C44-7B9C-4AEE-A79E-78301B60A148}" presName="composite" presStyleCnt="0">
        <dgm:presLayoutVars>
          <dgm:chMax val="1"/>
          <dgm:dir/>
          <dgm:resizeHandles val="exact"/>
        </dgm:presLayoutVars>
      </dgm:prSet>
      <dgm:spPr/>
      <dgm:t>
        <a:bodyPr/>
        <a:lstStyle/>
        <a:p>
          <a:endParaRPr lang="es-MX"/>
        </a:p>
      </dgm:t>
    </dgm:pt>
    <dgm:pt modelId="{7C1AE931-68D1-4064-9E5F-FCF39B862711}" type="pres">
      <dgm:prSet presAssocID="{3C082D71-810C-460D-A45B-7CEA01918915}" presName="roof" presStyleLbl="dkBgShp" presStyleIdx="0" presStyleCnt="2"/>
      <dgm:spPr/>
      <dgm:t>
        <a:bodyPr/>
        <a:lstStyle/>
        <a:p>
          <a:endParaRPr lang="es-MX"/>
        </a:p>
      </dgm:t>
    </dgm:pt>
    <dgm:pt modelId="{35B5C3E7-15AB-43E4-A630-976AE7F80950}" type="pres">
      <dgm:prSet presAssocID="{3C082D71-810C-460D-A45B-7CEA01918915}" presName="pillars" presStyleCnt="0"/>
      <dgm:spPr/>
      <dgm:t>
        <a:bodyPr/>
        <a:lstStyle/>
        <a:p>
          <a:endParaRPr lang="es-MX"/>
        </a:p>
      </dgm:t>
    </dgm:pt>
    <dgm:pt modelId="{C78FEE14-B174-4AC7-8EC1-1C77D8185818}" type="pres">
      <dgm:prSet presAssocID="{3C082D71-810C-460D-A45B-7CEA01918915}" presName="pillar1" presStyleLbl="node1" presStyleIdx="0" presStyleCnt="4">
        <dgm:presLayoutVars>
          <dgm:bulletEnabled val="1"/>
        </dgm:presLayoutVars>
      </dgm:prSet>
      <dgm:spPr/>
      <dgm:t>
        <a:bodyPr/>
        <a:lstStyle/>
        <a:p>
          <a:endParaRPr lang="es-MX"/>
        </a:p>
      </dgm:t>
    </dgm:pt>
    <dgm:pt modelId="{035F3267-377D-4EFC-AEC2-2650BC8F1402}" type="pres">
      <dgm:prSet presAssocID="{972505CA-2E37-42FD-9445-680D846D9C1C}" presName="pillarX" presStyleLbl="node1" presStyleIdx="1" presStyleCnt="4">
        <dgm:presLayoutVars>
          <dgm:bulletEnabled val="1"/>
        </dgm:presLayoutVars>
      </dgm:prSet>
      <dgm:spPr/>
      <dgm:t>
        <a:bodyPr/>
        <a:lstStyle/>
        <a:p>
          <a:endParaRPr lang="es-MX"/>
        </a:p>
      </dgm:t>
    </dgm:pt>
    <dgm:pt modelId="{21F9E1AB-CF93-406C-997E-2A65D44B7A84}" type="pres">
      <dgm:prSet presAssocID="{6F008AC3-E0EB-43A4-8C77-A98E4744E1D7}" presName="pillarX" presStyleLbl="node1" presStyleIdx="2" presStyleCnt="4">
        <dgm:presLayoutVars>
          <dgm:bulletEnabled val="1"/>
        </dgm:presLayoutVars>
      </dgm:prSet>
      <dgm:spPr/>
      <dgm:t>
        <a:bodyPr/>
        <a:lstStyle/>
        <a:p>
          <a:endParaRPr lang="es-MX"/>
        </a:p>
      </dgm:t>
    </dgm:pt>
    <dgm:pt modelId="{1DE438CC-70C8-4392-8EBA-709FF68449DD}" type="pres">
      <dgm:prSet presAssocID="{EE0E9FB8-C756-409E-AE45-D5B2CD16423F}" presName="pillarX" presStyleLbl="node1" presStyleIdx="3" presStyleCnt="4">
        <dgm:presLayoutVars>
          <dgm:bulletEnabled val="1"/>
        </dgm:presLayoutVars>
      </dgm:prSet>
      <dgm:spPr/>
      <dgm:t>
        <a:bodyPr/>
        <a:lstStyle/>
        <a:p>
          <a:endParaRPr lang="es-MX"/>
        </a:p>
      </dgm:t>
    </dgm:pt>
    <dgm:pt modelId="{4885A4E9-A2E6-4128-AA40-3A7E52CF1D27}" type="pres">
      <dgm:prSet presAssocID="{3C082D71-810C-460D-A45B-7CEA01918915}" presName="base" presStyleLbl="dkBgShp" presStyleIdx="1" presStyleCnt="2"/>
      <dgm:spPr/>
      <dgm:t>
        <a:bodyPr/>
        <a:lstStyle/>
        <a:p>
          <a:endParaRPr lang="es-MX"/>
        </a:p>
      </dgm:t>
    </dgm:pt>
  </dgm:ptLst>
  <dgm:cxnLst>
    <dgm:cxn modelId="{A2A9C2C1-4DBC-4C00-97E0-2FE1F2BB8203}" srcId="{3C082D71-810C-460D-A45B-7CEA01918915}" destId="{EE0E9FB8-C756-409E-AE45-D5B2CD16423F}" srcOrd="3" destOrd="0" parTransId="{0606AF88-2C5D-4057-8EFF-FA825FF1CF92}" sibTransId="{DC7FC01C-B966-49AD-AA0F-2D2EDA0141A1}"/>
    <dgm:cxn modelId="{5884E983-7214-49AB-8106-83A44AA87F1C}" srcId="{3C082D71-810C-460D-A45B-7CEA01918915}" destId="{972505CA-2E37-42FD-9445-680D846D9C1C}" srcOrd="1" destOrd="0" parTransId="{D19F12D9-F604-4BC4-8C71-35667653B4CF}" sibTransId="{1CAC1671-FEF4-4AD6-9353-82FB83E4DDB3}"/>
    <dgm:cxn modelId="{AC79265C-8926-453D-AD93-49BB23A63AE6}" srcId="{3C082D71-810C-460D-A45B-7CEA01918915}" destId="{6F008AC3-E0EB-43A4-8C77-A98E4744E1D7}" srcOrd="2" destOrd="0" parTransId="{DFCDCE01-2A40-4E71-AFF4-BBCF46944C3D}" sibTransId="{DD4AFC04-9617-4A9A-AEE2-EBCB4EB7CAED}"/>
    <dgm:cxn modelId="{C9005E03-F027-435D-B53C-0AC886958838}" type="presOf" srcId="{85906226-A70E-4680-A1E7-C74791A51839}" destId="{C78FEE14-B174-4AC7-8EC1-1C77D8185818}" srcOrd="0" destOrd="0" presId="urn:microsoft.com/office/officeart/2005/8/layout/hList3"/>
    <dgm:cxn modelId="{F0DA2B11-4E33-4967-BFB1-7252F09A11C0}" srcId="{D1E30C44-7B9C-4AEE-A79E-78301B60A148}" destId="{3C082D71-810C-460D-A45B-7CEA01918915}" srcOrd="0" destOrd="0" parTransId="{EBE10159-67FC-4942-A07F-F301CC6C988B}" sibTransId="{F63FB7EF-8A61-4488-BDF2-36AF50BB8237}"/>
    <dgm:cxn modelId="{84E04BA1-9D04-4A17-B344-9A1C51B2EF82}" type="presOf" srcId="{3C082D71-810C-460D-A45B-7CEA01918915}" destId="{7C1AE931-68D1-4064-9E5F-FCF39B862711}" srcOrd="0" destOrd="0" presId="urn:microsoft.com/office/officeart/2005/8/layout/hList3"/>
    <dgm:cxn modelId="{E287B400-F0CE-4020-A5FF-9E599EEAF234}" type="presOf" srcId="{6F008AC3-E0EB-43A4-8C77-A98E4744E1D7}" destId="{21F9E1AB-CF93-406C-997E-2A65D44B7A84}" srcOrd="0" destOrd="0" presId="urn:microsoft.com/office/officeart/2005/8/layout/hList3"/>
    <dgm:cxn modelId="{2C5B9BA5-2B09-4A97-911B-46A62CB1BC11}" type="presOf" srcId="{D1E30C44-7B9C-4AEE-A79E-78301B60A148}" destId="{3569F316-8B4D-4173-9EB0-61DFDAAC4125}" srcOrd="0" destOrd="0" presId="urn:microsoft.com/office/officeart/2005/8/layout/hList3"/>
    <dgm:cxn modelId="{06CDD6C5-22BD-4F26-9F22-12DAF5F15569}" srcId="{3C082D71-810C-460D-A45B-7CEA01918915}" destId="{85906226-A70E-4680-A1E7-C74791A51839}" srcOrd="0" destOrd="0" parTransId="{E91C22BD-47DF-45BC-AEF1-1E471E2BA69B}" sibTransId="{1DC35C6C-C868-42B1-A33A-1CCA2B05AFE4}"/>
    <dgm:cxn modelId="{F5876F9E-C238-4CC7-B0C1-4664DA8742C9}" type="presOf" srcId="{972505CA-2E37-42FD-9445-680D846D9C1C}" destId="{035F3267-377D-4EFC-AEC2-2650BC8F1402}" srcOrd="0" destOrd="0" presId="urn:microsoft.com/office/officeart/2005/8/layout/hList3"/>
    <dgm:cxn modelId="{23B7296F-3E06-4615-BE39-9CF8FACA4F54}" type="presOf" srcId="{EE0E9FB8-C756-409E-AE45-D5B2CD16423F}" destId="{1DE438CC-70C8-4392-8EBA-709FF68449DD}" srcOrd="0" destOrd="0" presId="urn:microsoft.com/office/officeart/2005/8/layout/hList3"/>
    <dgm:cxn modelId="{DDFC2DCE-FA7D-43BB-BFE0-C1A8122BB478}" type="presParOf" srcId="{3569F316-8B4D-4173-9EB0-61DFDAAC4125}" destId="{7C1AE931-68D1-4064-9E5F-FCF39B862711}" srcOrd="0" destOrd="0" presId="urn:microsoft.com/office/officeart/2005/8/layout/hList3"/>
    <dgm:cxn modelId="{E56B3B18-26D4-40DA-BD55-574CC7FBC11D}" type="presParOf" srcId="{3569F316-8B4D-4173-9EB0-61DFDAAC4125}" destId="{35B5C3E7-15AB-43E4-A630-976AE7F80950}" srcOrd="1" destOrd="0" presId="urn:microsoft.com/office/officeart/2005/8/layout/hList3"/>
    <dgm:cxn modelId="{5F03C8FE-43F8-4A94-8B20-92B886AA7F1F}" type="presParOf" srcId="{35B5C3E7-15AB-43E4-A630-976AE7F80950}" destId="{C78FEE14-B174-4AC7-8EC1-1C77D8185818}" srcOrd="0" destOrd="0" presId="urn:microsoft.com/office/officeart/2005/8/layout/hList3"/>
    <dgm:cxn modelId="{4ED51624-E903-4671-AF22-1D7BD5EA6343}" type="presParOf" srcId="{35B5C3E7-15AB-43E4-A630-976AE7F80950}" destId="{035F3267-377D-4EFC-AEC2-2650BC8F1402}" srcOrd="1" destOrd="0" presId="urn:microsoft.com/office/officeart/2005/8/layout/hList3"/>
    <dgm:cxn modelId="{63CB7AA6-23B2-4B7B-B419-129AE68F04D0}" type="presParOf" srcId="{35B5C3E7-15AB-43E4-A630-976AE7F80950}" destId="{21F9E1AB-CF93-406C-997E-2A65D44B7A84}" srcOrd="2" destOrd="0" presId="urn:microsoft.com/office/officeart/2005/8/layout/hList3"/>
    <dgm:cxn modelId="{48D09679-EA00-4B33-A837-5BABBEE1262F}" type="presParOf" srcId="{35B5C3E7-15AB-43E4-A630-976AE7F80950}" destId="{1DE438CC-70C8-4392-8EBA-709FF68449DD}" srcOrd="3" destOrd="0" presId="urn:microsoft.com/office/officeart/2005/8/layout/hList3"/>
    <dgm:cxn modelId="{47FF09DC-0432-49F5-892F-3F13FC54F52C}" type="presParOf" srcId="{3569F316-8B4D-4173-9EB0-61DFDAAC4125}" destId="{4885A4E9-A2E6-4128-AA40-3A7E52CF1D2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ACD6C7-8B16-4BEC-B432-0A4E3CF3BFBB}" type="doc">
      <dgm:prSet loTypeId="urn:microsoft.com/office/officeart/2005/8/layout/chevron2" loCatId="list" qsTypeId="urn:microsoft.com/office/officeart/2005/8/quickstyle/3d2" qsCatId="3D" csTypeId="urn:microsoft.com/office/officeart/2005/8/colors/accent3_4" csCatId="accent3" phldr="1"/>
      <dgm:spPr/>
      <dgm:t>
        <a:bodyPr/>
        <a:lstStyle/>
        <a:p>
          <a:endParaRPr lang="es-MX"/>
        </a:p>
      </dgm:t>
    </dgm:pt>
    <dgm:pt modelId="{DF23C30E-ADCA-423B-88ED-9CE1AF8730B5}">
      <dgm:prSet phldrT="[Texto]"/>
      <dgm:spPr/>
      <dgm:t>
        <a:bodyPr/>
        <a:lstStyle/>
        <a:p>
          <a:r>
            <a:rPr lang="es-MX" b="1" dirty="0" smtClean="0">
              <a:solidFill>
                <a:schemeClr val="tx1"/>
              </a:solidFill>
            </a:rPr>
            <a:t>EXCELENTE</a:t>
          </a:r>
        </a:p>
        <a:p>
          <a:endParaRPr lang="es-MX" b="1" dirty="0">
            <a:solidFill>
              <a:schemeClr val="tx1"/>
            </a:solidFill>
          </a:endParaRPr>
        </a:p>
      </dgm:t>
    </dgm:pt>
    <dgm:pt modelId="{A5CD4174-EDA9-45DE-90F3-3EFDD678AFE7}" type="parTrans" cxnId="{920BF740-9CAC-4B76-93FB-EE21CE28E01D}">
      <dgm:prSet/>
      <dgm:spPr/>
      <dgm:t>
        <a:bodyPr/>
        <a:lstStyle/>
        <a:p>
          <a:endParaRPr lang="es-MX" b="1">
            <a:solidFill>
              <a:schemeClr val="tx1"/>
            </a:solidFill>
          </a:endParaRPr>
        </a:p>
      </dgm:t>
    </dgm:pt>
    <dgm:pt modelId="{848449EB-2D11-4398-87B3-B6715CA55D53}" type="sibTrans" cxnId="{920BF740-9CAC-4B76-93FB-EE21CE28E01D}">
      <dgm:prSet/>
      <dgm:spPr/>
      <dgm:t>
        <a:bodyPr/>
        <a:lstStyle/>
        <a:p>
          <a:endParaRPr lang="es-MX" b="1">
            <a:solidFill>
              <a:schemeClr val="tx1"/>
            </a:solidFill>
          </a:endParaRPr>
        </a:p>
      </dgm:t>
    </dgm:pt>
    <dgm:pt modelId="{1A761416-EEF4-4D55-BEB7-7672E1ED1507}">
      <dgm:prSet phldrT="[Texto]" custT="1"/>
      <dgm:spPr/>
      <dgm:t>
        <a:bodyPr/>
        <a:lstStyle/>
        <a:p>
          <a:r>
            <a:rPr lang="es-MX" sz="1400" b="1" dirty="0" smtClean="0">
              <a:solidFill>
                <a:schemeClr val="tx1"/>
              </a:solidFill>
              <a:latin typeface="Adobe Caslon Pro"/>
            </a:rPr>
            <a:t>(Desempeño destacado): Solo se aplica cuando el logro de la meta es superior en términos de rebasar lo satisfactorio (cumplimiento de la meta), es decir a lo que inicialmente se programó y deberá ser documentada de acuerdo a la fuente citada en el establecimiento de metas. (90 a 100 puntos).                                                                         </a:t>
          </a:r>
          <a:r>
            <a:rPr lang="es-MX" sz="1100" b="1" i="1" dirty="0" smtClean="0">
              <a:solidFill>
                <a:schemeClr val="tx1"/>
              </a:solidFill>
              <a:latin typeface="Adobe Caslon Pro"/>
            </a:rPr>
            <a:t>Manual SPC numeral 365 Frac I</a:t>
          </a:r>
          <a:endParaRPr lang="es-MX" sz="1100" b="1" i="1" dirty="0">
            <a:solidFill>
              <a:schemeClr val="tx1"/>
            </a:solidFill>
          </a:endParaRPr>
        </a:p>
      </dgm:t>
    </dgm:pt>
    <dgm:pt modelId="{0669B849-4589-4E12-8D22-BF4E11058835}" type="parTrans" cxnId="{F58971BD-14CE-4938-BB04-770E3D3C5359}">
      <dgm:prSet/>
      <dgm:spPr/>
      <dgm:t>
        <a:bodyPr/>
        <a:lstStyle/>
        <a:p>
          <a:endParaRPr lang="es-MX" b="1">
            <a:solidFill>
              <a:schemeClr val="tx1"/>
            </a:solidFill>
          </a:endParaRPr>
        </a:p>
      </dgm:t>
    </dgm:pt>
    <dgm:pt modelId="{E443B9D4-B364-438F-B4B2-35FD989BA62F}" type="sibTrans" cxnId="{F58971BD-14CE-4938-BB04-770E3D3C5359}">
      <dgm:prSet/>
      <dgm:spPr/>
      <dgm:t>
        <a:bodyPr/>
        <a:lstStyle/>
        <a:p>
          <a:endParaRPr lang="es-MX" b="1">
            <a:solidFill>
              <a:schemeClr val="tx1"/>
            </a:solidFill>
          </a:endParaRPr>
        </a:p>
      </dgm:t>
    </dgm:pt>
    <dgm:pt modelId="{3E9EEF98-7D85-4197-901D-BA0FB4996675}">
      <dgm:prSet phldrT="[Texto]"/>
      <dgm:spPr/>
      <dgm:t>
        <a:bodyPr/>
        <a:lstStyle/>
        <a:p>
          <a:r>
            <a:rPr lang="es-MX" b="1" dirty="0" smtClean="0">
              <a:solidFill>
                <a:schemeClr val="tx1"/>
              </a:solidFill>
            </a:rPr>
            <a:t>SATISFACTORIO</a:t>
          </a:r>
          <a:endParaRPr lang="es-MX" b="1" dirty="0">
            <a:solidFill>
              <a:schemeClr val="tx1"/>
            </a:solidFill>
          </a:endParaRPr>
        </a:p>
      </dgm:t>
    </dgm:pt>
    <dgm:pt modelId="{8ED382AE-4A11-4636-B07B-53F5178FC1FE}" type="parTrans" cxnId="{A885EC1D-8182-48B9-9F6A-0BD9A492909A}">
      <dgm:prSet/>
      <dgm:spPr/>
      <dgm:t>
        <a:bodyPr/>
        <a:lstStyle/>
        <a:p>
          <a:endParaRPr lang="es-MX" b="1">
            <a:solidFill>
              <a:schemeClr val="tx1"/>
            </a:solidFill>
          </a:endParaRPr>
        </a:p>
      </dgm:t>
    </dgm:pt>
    <dgm:pt modelId="{0DBB895E-3F80-4F67-9F7A-7C22DFBB29F2}" type="sibTrans" cxnId="{A885EC1D-8182-48B9-9F6A-0BD9A492909A}">
      <dgm:prSet/>
      <dgm:spPr/>
      <dgm:t>
        <a:bodyPr/>
        <a:lstStyle/>
        <a:p>
          <a:endParaRPr lang="es-MX" b="1">
            <a:solidFill>
              <a:schemeClr val="tx1"/>
            </a:solidFill>
          </a:endParaRPr>
        </a:p>
      </dgm:t>
    </dgm:pt>
    <dgm:pt modelId="{C61795B6-18FA-4B23-AEF3-625061EAF414}">
      <dgm:prSet phldrT="[Texto]" custT="1"/>
      <dgm:spPr/>
      <dgm:t>
        <a:bodyPr/>
        <a:lstStyle/>
        <a:p>
          <a:r>
            <a:rPr lang="es-ES_tradnl" sz="1400" b="1" dirty="0" smtClean="0">
              <a:solidFill>
                <a:schemeClr val="tx1"/>
              </a:solidFill>
              <a:latin typeface="Adobe Caslon Pro"/>
            </a:rPr>
            <a:t>Representa el valor aprobatorio que implica el cumplimiento esperado de la meta, respecto a lo programado.</a:t>
          </a:r>
          <a:r>
            <a:rPr lang="es-MX" sz="1400" b="1" dirty="0" smtClean="0">
              <a:solidFill>
                <a:schemeClr val="tx1"/>
              </a:solidFill>
              <a:latin typeface="Adobe Caslon Pro"/>
            </a:rPr>
            <a:t> (70 a 89.9 puntos).</a:t>
          </a:r>
          <a:r>
            <a:rPr lang="es-MX" sz="1400" b="1" i="1" dirty="0" smtClean="0">
              <a:solidFill>
                <a:schemeClr val="tx1"/>
              </a:solidFill>
              <a:latin typeface="Adobe Caslon Pro"/>
            </a:rPr>
            <a:t>                                            </a:t>
          </a:r>
          <a:r>
            <a:rPr lang="es-MX" sz="1100" b="1" i="1" dirty="0" smtClean="0">
              <a:solidFill>
                <a:schemeClr val="tx1"/>
              </a:solidFill>
              <a:latin typeface="Adobe Caslon Pro"/>
            </a:rPr>
            <a:t>Manual SPC numeral 365 Frac II</a:t>
          </a:r>
          <a:endParaRPr lang="es-MX" sz="1100" b="1" dirty="0">
            <a:solidFill>
              <a:schemeClr val="tx1"/>
            </a:solidFill>
          </a:endParaRPr>
        </a:p>
      </dgm:t>
    </dgm:pt>
    <dgm:pt modelId="{CCE41AD0-87B9-47F4-9645-8EE27CDF0762}" type="parTrans" cxnId="{6EA537E1-0D75-4128-88CB-49ECAB13766E}">
      <dgm:prSet/>
      <dgm:spPr/>
      <dgm:t>
        <a:bodyPr/>
        <a:lstStyle/>
        <a:p>
          <a:endParaRPr lang="es-MX" b="1">
            <a:solidFill>
              <a:schemeClr val="tx1"/>
            </a:solidFill>
          </a:endParaRPr>
        </a:p>
      </dgm:t>
    </dgm:pt>
    <dgm:pt modelId="{56FE443C-B9DB-4198-8680-66B1DA34F654}" type="sibTrans" cxnId="{6EA537E1-0D75-4128-88CB-49ECAB13766E}">
      <dgm:prSet/>
      <dgm:spPr/>
      <dgm:t>
        <a:bodyPr/>
        <a:lstStyle/>
        <a:p>
          <a:endParaRPr lang="es-MX" b="1">
            <a:solidFill>
              <a:schemeClr val="tx1"/>
            </a:solidFill>
          </a:endParaRPr>
        </a:p>
      </dgm:t>
    </dgm:pt>
    <dgm:pt modelId="{5401BA50-1629-4BAA-8975-2F22762F1006}">
      <dgm:prSet phldrT="[Texto]"/>
      <dgm:spPr/>
      <dgm:t>
        <a:bodyPr/>
        <a:lstStyle/>
        <a:p>
          <a:r>
            <a:rPr lang="es-MX" b="1" dirty="0" smtClean="0">
              <a:solidFill>
                <a:schemeClr val="tx1"/>
              </a:solidFill>
            </a:rPr>
            <a:t>NO SATISFACTORIO</a:t>
          </a:r>
          <a:endParaRPr lang="es-MX" b="1" dirty="0">
            <a:solidFill>
              <a:schemeClr val="tx1"/>
            </a:solidFill>
          </a:endParaRPr>
        </a:p>
      </dgm:t>
    </dgm:pt>
    <dgm:pt modelId="{6CF1C445-3770-4652-B9E9-A7E9DFE2CD0E}" type="parTrans" cxnId="{2A115453-07FB-4D00-905D-A884CDDFCE0D}">
      <dgm:prSet/>
      <dgm:spPr/>
      <dgm:t>
        <a:bodyPr/>
        <a:lstStyle/>
        <a:p>
          <a:endParaRPr lang="es-MX" b="1">
            <a:solidFill>
              <a:schemeClr val="tx1"/>
            </a:solidFill>
          </a:endParaRPr>
        </a:p>
      </dgm:t>
    </dgm:pt>
    <dgm:pt modelId="{2062CB38-1A60-4C87-8990-DD1675797DE3}" type="sibTrans" cxnId="{2A115453-07FB-4D00-905D-A884CDDFCE0D}">
      <dgm:prSet/>
      <dgm:spPr/>
      <dgm:t>
        <a:bodyPr/>
        <a:lstStyle/>
        <a:p>
          <a:endParaRPr lang="es-MX" b="1">
            <a:solidFill>
              <a:schemeClr val="tx1"/>
            </a:solidFill>
          </a:endParaRPr>
        </a:p>
      </dgm:t>
    </dgm:pt>
    <dgm:pt modelId="{8DEE9E62-82E3-4702-9922-143502BCCB75}">
      <dgm:prSet phldrT="[Texto]" custT="1"/>
      <dgm:spPr/>
      <dgm:t>
        <a:bodyPr/>
        <a:lstStyle/>
        <a:p>
          <a:r>
            <a:rPr lang="es-ES_tradnl" sz="1400" b="1" dirty="0" smtClean="0">
              <a:solidFill>
                <a:schemeClr val="tx1"/>
              </a:solidFill>
              <a:latin typeface="Adobe Caslon Pro"/>
            </a:rPr>
            <a:t>Representa el valor aprobatorio mínimo que implica un cumplimiento por debajo del valor considerado como satisfactorio en el indicador.</a:t>
          </a:r>
          <a:r>
            <a:rPr lang="es-MX" sz="1400" b="1" dirty="0" smtClean="0">
              <a:solidFill>
                <a:schemeClr val="tx1"/>
              </a:solidFill>
              <a:latin typeface="Adobe Caslon Pro"/>
            </a:rPr>
            <a:t> (60 a 69.9 puntos). </a:t>
          </a:r>
          <a:r>
            <a:rPr lang="es-MX" sz="1100" b="1" i="1" dirty="0" smtClean="0">
              <a:solidFill>
                <a:schemeClr val="tx1"/>
              </a:solidFill>
              <a:latin typeface="Adobe Caslon Pro"/>
            </a:rPr>
            <a:t>Manual SPC numeral 365 Frac III</a:t>
          </a:r>
          <a:endParaRPr lang="es-MX" sz="1100" b="1" dirty="0">
            <a:solidFill>
              <a:schemeClr val="tx1"/>
            </a:solidFill>
          </a:endParaRPr>
        </a:p>
      </dgm:t>
    </dgm:pt>
    <dgm:pt modelId="{B3EBF41D-CDF6-4C97-9B42-1B3E4AB8FA8A}" type="parTrans" cxnId="{199662F5-F4FF-4189-B323-FF04358D040E}">
      <dgm:prSet/>
      <dgm:spPr/>
      <dgm:t>
        <a:bodyPr/>
        <a:lstStyle/>
        <a:p>
          <a:endParaRPr lang="es-MX" b="1">
            <a:solidFill>
              <a:schemeClr val="tx1"/>
            </a:solidFill>
          </a:endParaRPr>
        </a:p>
      </dgm:t>
    </dgm:pt>
    <dgm:pt modelId="{8CC20E1B-56E1-4FCB-BD02-55A065E6EC20}" type="sibTrans" cxnId="{199662F5-F4FF-4189-B323-FF04358D040E}">
      <dgm:prSet/>
      <dgm:spPr/>
      <dgm:t>
        <a:bodyPr/>
        <a:lstStyle/>
        <a:p>
          <a:endParaRPr lang="es-MX" b="1">
            <a:solidFill>
              <a:schemeClr val="tx1"/>
            </a:solidFill>
          </a:endParaRPr>
        </a:p>
      </dgm:t>
    </dgm:pt>
    <dgm:pt modelId="{48E2ADA5-394C-4886-8AB1-C07D1A5E57AA}">
      <dgm:prSet/>
      <dgm:spPr/>
      <dgm:t>
        <a:bodyPr/>
        <a:lstStyle/>
        <a:p>
          <a:r>
            <a:rPr lang="es-MX" b="1" dirty="0" smtClean="0">
              <a:solidFill>
                <a:schemeClr val="tx1"/>
              </a:solidFill>
            </a:rPr>
            <a:t>DEFICIENTE</a:t>
          </a:r>
          <a:endParaRPr lang="es-MX" b="1" dirty="0">
            <a:solidFill>
              <a:schemeClr val="tx1"/>
            </a:solidFill>
          </a:endParaRPr>
        </a:p>
      </dgm:t>
    </dgm:pt>
    <dgm:pt modelId="{4BC36C40-1967-4E12-A918-91E1F240E840}" type="parTrans" cxnId="{24C2A9BC-428B-4299-9F81-ACCD458F9EDE}">
      <dgm:prSet/>
      <dgm:spPr/>
      <dgm:t>
        <a:bodyPr/>
        <a:lstStyle/>
        <a:p>
          <a:endParaRPr lang="es-MX" b="1">
            <a:solidFill>
              <a:schemeClr val="tx1"/>
            </a:solidFill>
          </a:endParaRPr>
        </a:p>
      </dgm:t>
    </dgm:pt>
    <dgm:pt modelId="{FC0F795C-A595-40CA-B6C0-4288540F80B9}" type="sibTrans" cxnId="{24C2A9BC-428B-4299-9F81-ACCD458F9EDE}">
      <dgm:prSet/>
      <dgm:spPr/>
      <dgm:t>
        <a:bodyPr/>
        <a:lstStyle/>
        <a:p>
          <a:endParaRPr lang="es-MX" b="1">
            <a:solidFill>
              <a:schemeClr val="tx1"/>
            </a:solidFill>
          </a:endParaRPr>
        </a:p>
      </dgm:t>
    </dgm:pt>
    <dgm:pt modelId="{6EB36378-B465-4046-A23F-CD70D9C52B15}">
      <dgm:prSet custT="1"/>
      <dgm:spPr/>
      <dgm:t>
        <a:bodyPr/>
        <a:lstStyle/>
        <a:p>
          <a:r>
            <a:rPr lang="es-ES_tradnl" sz="1400" b="1" dirty="0" smtClean="0">
              <a:solidFill>
                <a:schemeClr val="tx1"/>
              </a:solidFill>
              <a:latin typeface="Adobe Caslon Pro"/>
            </a:rPr>
            <a:t>Representa el valor que implica un cumplimiento no aceptable en la meta.</a:t>
          </a:r>
          <a:r>
            <a:rPr lang="es-MX" sz="1400" b="1" dirty="0" smtClean="0">
              <a:solidFill>
                <a:schemeClr val="tx1"/>
              </a:solidFill>
              <a:latin typeface="Adobe Caslon Pro"/>
            </a:rPr>
            <a:t> (0 a 59.9). </a:t>
          </a:r>
          <a:r>
            <a:rPr lang="es-MX" sz="1100" b="1" i="1" dirty="0" smtClean="0">
              <a:solidFill>
                <a:schemeClr val="tx1"/>
              </a:solidFill>
              <a:latin typeface="Adobe Caslon Pro"/>
            </a:rPr>
            <a:t>Manual SPC numeral 365 Frac IV</a:t>
          </a:r>
          <a:endParaRPr lang="es-MX" sz="1100" b="1" dirty="0">
            <a:solidFill>
              <a:schemeClr val="tx1"/>
            </a:solidFill>
          </a:endParaRPr>
        </a:p>
      </dgm:t>
    </dgm:pt>
    <dgm:pt modelId="{3A62ED38-EAE1-44CE-A4A5-5A4E121C04DD}" type="parTrans" cxnId="{080F918D-6A7D-4C89-8D66-B15B2EB61D07}">
      <dgm:prSet/>
      <dgm:spPr/>
      <dgm:t>
        <a:bodyPr/>
        <a:lstStyle/>
        <a:p>
          <a:endParaRPr lang="es-MX" b="1">
            <a:solidFill>
              <a:schemeClr val="tx1"/>
            </a:solidFill>
          </a:endParaRPr>
        </a:p>
      </dgm:t>
    </dgm:pt>
    <dgm:pt modelId="{3FE20D75-947A-472E-B837-802537C12C3A}" type="sibTrans" cxnId="{080F918D-6A7D-4C89-8D66-B15B2EB61D07}">
      <dgm:prSet/>
      <dgm:spPr/>
      <dgm:t>
        <a:bodyPr/>
        <a:lstStyle/>
        <a:p>
          <a:endParaRPr lang="es-MX" b="1">
            <a:solidFill>
              <a:schemeClr val="tx1"/>
            </a:solidFill>
          </a:endParaRPr>
        </a:p>
      </dgm:t>
    </dgm:pt>
    <dgm:pt modelId="{1A30F6B0-C554-43EB-B154-F7D9F1CF6972}" type="pres">
      <dgm:prSet presAssocID="{6CACD6C7-8B16-4BEC-B432-0A4E3CF3BFBB}" presName="linearFlow" presStyleCnt="0">
        <dgm:presLayoutVars>
          <dgm:dir/>
          <dgm:animLvl val="lvl"/>
          <dgm:resizeHandles val="exact"/>
        </dgm:presLayoutVars>
      </dgm:prSet>
      <dgm:spPr/>
      <dgm:t>
        <a:bodyPr/>
        <a:lstStyle/>
        <a:p>
          <a:endParaRPr lang="es-MX"/>
        </a:p>
      </dgm:t>
    </dgm:pt>
    <dgm:pt modelId="{A88C426A-93E4-4FD3-80E4-DA39C6334E90}" type="pres">
      <dgm:prSet presAssocID="{DF23C30E-ADCA-423B-88ED-9CE1AF8730B5}" presName="composite" presStyleCnt="0"/>
      <dgm:spPr/>
      <dgm:t>
        <a:bodyPr/>
        <a:lstStyle/>
        <a:p>
          <a:endParaRPr lang="es-MX"/>
        </a:p>
      </dgm:t>
    </dgm:pt>
    <dgm:pt modelId="{3CD59752-1B03-4B54-A3D6-F995E5A12432}" type="pres">
      <dgm:prSet presAssocID="{DF23C30E-ADCA-423B-88ED-9CE1AF8730B5}" presName="parentText" presStyleLbl="alignNode1" presStyleIdx="0" presStyleCnt="4">
        <dgm:presLayoutVars>
          <dgm:chMax val="1"/>
          <dgm:bulletEnabled val="1"/>
        </dgm:presLayoutVars>
      </dgm:prSet>
      <dgm:spPr/>
      <dgm:t>
        <a:bodyPr/>
        <a:lstStyle/>
        <a:p>
          <a:endParaRPr lang="es-MX"/>
        </a:p>
      </dgm:t>
    </dgm:pt>
    <dgm:pt modelId="{D7A7FABA-7D40-47D8-975D-7508C6552543}" type="pres">
      <dgm:prSet presAssocID="{DF23C30E-ADCA-423B-88ED-9CE1AF8730B5}" presName="descendantText" presStyleLbl="alignAcc1" presStyleIdx="0" presStyleCnt="4" custScaleY="113211">
        <dgm:presLayoutVars>
          <dgm:bulletEnabled val="1"/>
        </dgm:presLayoutVars>
      </dgm:prSet>
      <dgm:spPr/>
      <dgm:t>
        <a:bodyPr/>
        <a:lstStyle/>
        <a:p>
          <a:endParaRPr lang="es-MX"/>
        </a:p>
      </dgm:t>
    </dgm:pt>
    <dgm:pt modelId="{827B39AF-D206-4AA2-977B-D5A4B3978083}" type="pres">
      <dgm:prSet presAssocID="{848449EB-2D11-4398-87B3-B6715CA55D53}" presName="sp" presStyleCnt="0"/>
      <dgm:spPr/>
      <dgm:t>
        <a:bodyPr/>
        <a:lstStyle/>
        <a:p>
          <a:endParaRPr lang="es-MX"/>
        </a:p>
      </dgm:t>
    </dgm:pt>
    <dgm:pt modelId="{B65FDD1B-29E5-4729-ADAE-0B66F20A96B7}" type="pres">
      <dgm:prSet presAssocID="{3E9EEF98-7D85-4197-901D-BA0FB4996675}" presName="composite" presStyleCnt="0"/>
      <dgm:spPr/>
      <dgm:t>
        <a:bodyPr/>
        <a:lstStyle/>
        <a:p>
          <a:endParaRPr lang="es-MX"/>
        </a:p>
      </dgm:t>
    </dgm:pt>
    <dgm:pt modelId="{F19FDB01-253A-4C23-BE4D-13CF334D5B32}" type="pres">
      <dgm:prSet presAssocID="{3E9EEF98-7D85-4197-901D-BA0FB4996675}" presName="parentText" presStyleLbl="alignNode1" presStyleIdx="1" presStyleCnt="4" custLinFactNeighborX="0" custLinFactNeighborY="-15137">
        <dgm:presLayoutVars>
          <dgm:chMax val="1"/>
          <dgm:bulletEnabled val="1"/>
        </dgm:presLayoutVars>
      </dgm:prSet>
      <dgm:spPr/>
      <dgm:t>
        <a:bodyPr/>
        <a:lstStyle/>
        <a:p>
          <a:endParaRPr lang="es-MX"/>
        </a:p>
      </dgm:t>
    </dgm:pt>
    <dgm:pt modelId="{704CF63E-22EB-46D9-828D-D7D305641F55}" type="pres">
      <dgm:prSet presAssocID="{3E9EEF98-7D85-4197-901D-BA0FB4996675}" presName="descendantText" presStyleLbl="alignAcc1" presStyleIdx="1" presStyleCnt="4" custScaleX="99990" custScaleY="79756" custLinFactNeighborX="-279" custLinFactNeighborY="-25326">
        <dgm:presLayoutVars>
          <dgm:bulletEnabled val="1"/>
        </dgm:presLayoutVars>
      </dgm:prSet>
      <dgm:spPr/>
      <dgm:t>
        <a:bodyPr/>
        <a:lstStyle/>
        <a:p>
          <a:endParaRPr lang="es-MX"/>
        </a:p>
      </dgm:t>
    </dgm:pt>
    <dgm:pt modelId="{A433C166-50AB-4DAF-84E5-430483AF7445}" type="pres">
      <dgm:prSet presAssocID="{0DBB895E-3F80-4F67-9F7A-7C22DFBB29F2}" presName="sp" presStyleCnt="0"/>
      <dgm:spPr/>
      <dgm:t>
        <a:bodyPr/>
        <a:lstStyle/>
        <a:p>
          <a:endParaRPr lang="es-MX"/>
        </a:p>
      </dgm:t>
    </dgm:pt>
    <dgm:pt modelId="{BAFA9C22-4AC0-4088-9CB1-43C545CBA88C}" type="pres">
      <dgm:prSet presAssocID="{5401BA50-1629-4BAA-8975-2F22762F1006}" presName="composite" presStyleCnt="0"/>
      <dgm:spPr/>
      <dgm:t>
        <a:bodyPr/>
        <a:lstStyle/>
        <a:p>
          <a:endParaRPr lang="es-MX"/>
        </a:p>
      </dgm:t>
    </dgm:pt>
    <dgm:pt modelId="{D9B50636-8468-41CE-A9C4-646812C1D58E}" type="pres">
      <dgm:prSet presAssocID="{5401BA50-1629-4BAA-8975-2F22762F1006}" presName="parentText" presStyleLbl="alignNode1" presStyleIdx="2" presStyleCnt="4" custLinFactNeighborX="0" custLinFactNeighborY="-31018">
        <dgm:presLayoutVars>
          <dgm:chMax val="1"/>
          <dgm:bulletEnabled val="1"/>
        </dgm:presLayoutVars>
      </dgm:prSet>
      <dgm:spPr/>
      <dgm:t>
        <a:bodyPr/>
        <a:lstStyle/>
        <a:p>
          <a:endParaRPr lang="es-MX"/>
        </a:p>
      </dgm:t>
    </dgm:pt>
    <dgm:pt modelId="{895BFD91-0E81-4C9B-91AE-079630A92BAF}" type="pres">
      <dgm:prSet presAssocID="{5401BA50-1629-4BAA-8975-2F22762F1006}" presName="descendantText" presStyleLbl="alignAcc1" presStyleIdx="2" presStyleCnt="4" custLinFactNeighborX="-274" custLinFactNeighborY="-39637">
        <dgm:presLayoutVars>
          <dgm:bulletEnabled val="1"/>
        </dgm:presLayoutVars>
      </dgm:prSet>
      <dgm:spPr/>
      <dgm:t>
        <a:bodyPr/>
        <a:lstStyle/>
        <a:p>
          <a:endParaRPr lang="es-MX"/>
        </a:p>
      </dgm:t>
    </dgm:pt>
    <dgm:pt modelId="{67261088-7A90-430F-9CBB-2B0326B8568C}" type="pres">
      <dgm:prSet presAssocID="{2062CB38-1A60-4C87-8990-DD1675797DE3}" presName="sp" presStyleCnt="0"/>
      <dgm:spPr/>
      <dgm:t>
        <a:bodyPr/>
        <a:lstStyle/>
        <a:p>
          <a:endParaRPr lang="es-MX"/>
        </a:p>
      </dgm:t>
    </dgm:pt>
    <dgm:pt modelId="{38D520D9-74BF-4C33-BAB5-786CEAE7C3BC}" type="pres">
      <dgm:prSet presAssocID="{48E2ADA5-394C-4886-8AB1-C07D1A5E57AA}" presName="composite" presStyleCnt="0"/>
      <dgm:spPr/>
      <dgm:t>
        <a:bodyPr/>
        <a:lstStyle/>
        <a:p>
          <a:endParaRPr lang="es-MX"/>
        </a:p>
      </dgm:t>
    </dgm:pt>
    <dgm:pt modelId="{B79A66A7-5AF0-491E-B8BC-78036F8B7E86}" type="pres">
      <dgm:prSet presAssocID="{48E2ADA5-394C-4886-8AB1-C07D1A5E57AA}" presName="parentText" presStyleLbl="alignNode1" presStyleIdx="3" presStyleCnt="4" custLinFactNeighborX="0" custLinFactNeighborY="-46899">
        <dgm:presLayoutVars>
          <dgm:chMax val="1"/>
          <dgm:bulletEnabled val="1"/>
        </dgm:presLayoutVars>
      </dgm:prSet>
      <dgm:spPr/>
      <dgm:t>
        <a:bodyPr/>
        <a:lstStyle/>
        <a:p>
          <a:endParaRPr lang="es-MX"/>
        </a:p>
      </dgm:t>
    </dgm:pt>
    <dgm:pt modelId="{DCBF3EFE-B082-4433-8373-A864D87ECFCB}" type="pres">
      <dgm:prSet presAssocID="{48E2ADA5-394C-4886-8AB1-C07D1A5E57AA}" presName="descendantText" presStyleLbl="alignAcc1" presStyleIdx="3" presStyleCnt="4" custLinFactNeighborX="-274" custLinFactNeighborY="-55986">
        <dgm:presLayoutVars>
          <dgm:bulletEnabled val="1"/>
        </dgm:presLayoutVars>
      </dgm:prSet>
      <dgm:spPr/>
      <dgm:t>
        <a:bodyPr/>
        <a:lstStyle/>
        <a:p>
          <a:endParaRPr lang="es-MX"/>
        </a:p>
      </dgm:t>
    </dgm:pt>
  </dgm:ptLst>
  <dgm:cxnLst>
    <dgm:cxn modelId="{24C2A9BC-428B-4299-9F81-ACCD458F9EDE}" srcId="{6CACD6C7-8B16-4BEC-B432-0A4E3CF3BFBB}" destId="{48E2ADA5-394C-4886-8AB1-C07D1A5E57AA}" srcOrd="3" destOrd="0" parTransId="{4BC36C40-1967-4E12-A918-91E1F240E840}" sibTransId="{FC0F795C-A595-40CA-B6C0-4288540F80B9}"/>
    <dgm:cxn modelId="{9D0361A0-6E69-4F48-B743-59DD2BD94D15}" type="presOf" srcId="{DF23C30E-ADCA-423B-88ED-9CE1AF8730B5}" destId="{3CD59752-1B03-4B54-A3D6-F995E5A12432}" srcOrd="0" destOrd="0" presId="urn:microsoft.com/office/officeart/2005/8/layout/chevron2"/>
    <dgm:cxn modelId="{A885EC1D-8182-48B9-9F6A-0BD9A492909A}" srcId="{6CACD6C7-8B16-4BEC-B432-0A4E3CF3BFBB}" destId="{3E9EEF98-7D85-4197-901D-BA0FB4996675}" srcOrd="1" destOrd="0" parTransId="{8ED382AE-4A11-4636-B07B-53F5178FC1FE}" sibTransId="{0DBB895E-3F80-4F67-9F7A-7C22DFBB29F2}"/>
    <dgm:cxn modelId="{6EA537E1-0D75-4128-88CB-49ECAB13766E}" srcId="{3E9EEF98-7D85-4197-901D-BA0FB4996675}" destId="{C61795B6-18FA-4B23-AEF3-625061EAF414}" srcOrd="0" destOrd="0" parTransId="{CCE41AD0-87B9-47F4-9645-8EE27CDF0762}" sibTransId="{56FE443C-B9DB-4198-8680-66B1DA34F654}"/>
    <dgm:cxn modelId="{46509099-1D9B-4583-BB06-BFE1E7FD52EA}" type="presOf" srcId="{5401BA50-1629-4BAA-8975-2F22762F1006}" destId="{D9B50636-8468-41CE-A9C4-646812C1D58E}" srcOrd="0" destOrd="0" presId="urn:microsoft.com/office/officeart/2005/8/layout/chevron2"/>
    <dgm:cxn modelId="{06188B92-4D5D-459A-9902-8F232EA19E14}" type="presOf" srcId="{48E2ADA5-394C-4886-8AB1-C07D1A5E57AA}" destId="{B79A66A7-5AF0-491E-B8BC-78036F8B7E86}" srcOrd="0" destOrd="0" presId="urn:microsoft.com/office/officeart/2005/8/layout/chevron2"/>
    <dgm:cxn modelId="{2A115453-07FB-4D00-905D-A884CDDFCE0D}" srcId="{6CACD6C7-8B16-4BEC-B432-0A4E3CF3BFBB}" destId="{5401BA50-1629-4BAA-8975-2F22762F1006}" srcOrd="2" destOrd="0" parTransId="{6CF1C445-3770-4652-B9E9-A7E9DFE2CD0E}" sibTransId="{2062CB38-1A60-4C87-8990-DD1675797DE3}"/>
    <dgm:cxn modelId="{A499F06E-D643-40A4-B8BE-570B245F1A4C}" type="presOf" srcId="{3E9EEF98-7D85-4197-901D-BA0FB4996675}" destId="{F19FDB01-253A-4C23-BE4D-13CF334D5B32}" srcOrd="0" destOrd="0" presId="urn:microsoft.com/office/officeart/2005/8/layout/chevron2"/>
    <dgm:cxn modelId="{E38EE665-6BB0-4CF8-9A53-C0E9B712714B}" type="presOf" srcId="{1A761416-EEF4-4D55-BEB7-7672E1ED1507}" destId="{D7A7FABA-7D40-47D8-975D-7508C6552543}" srcOrd="0" destOrd="0" presId="urn:microsoft.com/office/officeart/2005/8/layout/chevron2"/>
    <dgm:cxn modelId="{199662F5-F4FF-4189-B323-FF04358D040E}" srcId="{5401BA50-1629-4BAA-8975-2F22762F1006}" destId="{8DEE9E62-82E3-4702-9922-143502BCCB75}" srcOrd="0" destOrd="0" parTransId="{B3EBF41D-CDF6-4C97-9B42-1B3E4AB8FA8A}" sibTransId="{8CC20E1B-56E1-4FCB-BD02-55A065E6EC20}"/>
    <dgm:cxn modelId="{080F918D-6A7D-4C89-8D66-B15B2EB61D07}" srcId="{48E2ADA5-394C-4886-8AB1-C07D1A5E57AA}" destId="{6EB36378-B465-4046-A23F-CD70D9C52B15}" srcOrd="0" destOrd="0" parTransId="{3A62ED38-EAE1-44CE-A4A5-5A4E121C04DD}" sibTransId="{3FE20D75-947A-472E-B837-802537C12C3A}"/>
    <dgm:cxn modelId="{920BF740-9CAC-4B76-93FB-EE21CE28E01D}" srcId="{6CACD6C7-8B16-4BEC-B432-0A4E3CF3BFBB}" destId="{DF23C30E-ADCA-423B-88ED-9CE1AF8730B5}" srcOrd="0" destOrd="0" parTransId="{A5CD4174-EDA9-45DE-90F3-3EFDD678AFE7}" sibTransId="{848449EB-2D11-4398-87B3-B6715CA55D53}"/>
    <dgm:cxn modelId="{EFA17CB9-F637-4E1F-97B1-2B231A7C5846}" type="presOf" srcId="{C61795B6-18FA-4B23-AEF3-625061EAF414}" destId="{704CF63E-22EB-46D9-828D-D7D305641F55}" srcOrd="0" destOrd="0" presId="urn:microsoft.com/office/officeart/2005/8/layout/chevron2"/>
    <dgm:cxn modelId="{6C41E8B8-DC29-414F-8754-EAD1EAC0212C}" type="presOf" srcId="{8DEE9E62-82E3-4702-9922-143502BCCB75}" destId="{895BFD91-0E81-4C9B-91AE-079630A92BAF}" srcOrd="0" destOrd="0" presId="urn:microsoft.com/office/officeart/2005/8/layout/chevron2"/>
    <dgm:cxn modelId="{EB8963C6-46D6-4E0A-81EF-0B82E2E495AF}" type="presOf" srcId="{6EB36378-B465-4046-A23F-CD70D9C52B15}" destId="{DCBF3EFE-B082-4433-8373-A864D87ECFCB}" srcOrd="0" destOrd="0" presId="urn:microsoft.com/office/officeart/2005/8/layout/chevron2"/>
    <dgm:cxn modelId="{F58971BD-14CE-4938-BB04-770E3D3C5359}" srcId="{DF23C30E-ADCA-423B-88ED-9CE1AF8730B5}" destId="{1A761416-EEF4-4D55-BEB7-7672E1ED1507}" srcOrd="0" destOrd="0" parTransId="{0669B849-4589-4E12-8D22-BF4E11058835}" sibTransId="{E443B9D4-B364-438F-B4B2-35FD989BA62F}"/>
    <dgm:cxn modelId="{FF8FFC83-190F-44CF-A72F-84B010503A93}" type="presOf" srcId="{6CACD6C7-8B16-4BEC-B432-0A4E3CF3BFBB}" destId="{1A30F6B0-C554-43EB-B154-F7D9F1CF6972}" srcOrd="0" destOrd="0" presId="urn:microsoft.com/office/officeart/2005/8/layout/chevron2"/>
    <dgm:cxn modelId="{B2ADC4DC-0F13-4A40-AD53-96E0677860B0}" type="presParOf" srcId="{1A30F6B0-C554-43EB-B154-F7D9F1CF6972}" destId="{A88C426A-93E4-4FD3-80E4-DA39C6334E90}" srcOrd="0" destOrd="0" presId="urn:microsoft.com/office/officeart/2005/8/layout/chevron2"/>
    <dgm:cxn modelId="{99316A2C-B9B8-4CA3-9A08-75251176920C}" type="presParOf" srcId="{A88C426A-93E4-4FD3-80E4-DA39C6334E90}" destId="{3CD59752-1B03-4B54-A3D6-F995E5A12432}" srcOrd="0" destOrd="0" presId="urn:microsoft.com/office/officeart/2005/8/layout/chevron2"/>
    <dgm:cxn modelId="{0E694F42-E541-45D3-BADA-70431C8F5A6D}" type="presParOf" srcId="{A88C426A-93E4-4FD3-80E4-DA39C6334E90}" destId="{D7A7FABA-7D40-47D8-975D-7508C6552543}" srcOrd="1" destOrd="0" presId="urn:microsoft.com/office/officeart/2005/8/layout/chevron2"/>
    <dgm:cxn modelId="{3DE651BB-D27D-4677-B585-6A624A430B6C}" type="presParOf" srcId="{1A30F6B0-C554-43EB-B154-F7D9F1CF6972}" destId="{827B39AF-D206-4AA2-977B-D5A4B3978083}" srcOrd="1" destOrd="0" presId="urn:microsoft.com/office/officeart/2005/8/layout/chevron2"/>
    <dgm:cxn modelId="{4A093AE1-E41B-4A33-A8DE-41AA71CF6D90}" type="presParOf" srcId="{1A30F6B0-C554-43EB-B154-F7D9F1CF6972}" destId="{B65FDD1B-29E5-4729-ADAE-0B66F20A96B7}" srcOrd="2" destOrd="0" presId="urn:microsoft.com/office/officeart/2005/8/layout/chevron2"/>
    <dgm:cxn modelId="{846FE1C5-2B7D-4268-ACCD-447A50EA6F4F}" type="presParOf" srcId="{B65FDD1B-29E5-4729-ADAE-0B66F20A96B7}" destId="{F19FDB01-253A-4C23-BE4D-13CF334D5B32}" srcOrd="0" destOrd="0" presId="urn:microsoft.com/office/officeart/2005/8/layout/chevron2"/>
    <dgm:cxn modelId="{65C08707-1F2C-4957-92EC-9FAF9238EFEC}" type="presParOf" srcId="{B65FDD1B-29E5-4729-ADAE-0B66F20A96B7}" destId="{704CF63E-22EB-46D9-828D-D7D305641F55}" srcOrd="1" destOrd="0" presId="urn:microsoft.com/office/officeart/2005/8/layout/chevron2"/>
    <dgm:cxn modelId="{C8486C2A-B2CA-4C17-BE20-7A5D0472CF0F}" type="presParOf" srcId="{1A30F6B0-C554-43EB-B154-F7D9F1CF6972}" destId="{A433C166-50AB-4DAF-84E5-430483AF7445}" srcOrd="3" destOrd="0" presId="urn:microsoft.com/office/officeart/2005/8/layout/chevron2"/>
    <dgm:cxn modelId="{5EF5F393-1DED-46C9-92AE-396AC3D8E603}" type="presParOf" srcId="{1A30F6B0-C554-43EB-B154-F7D9F1CF6972}" destId="{BAFA9C22-4AC0-4088-9CB1-43C545CBA88C}" srcOrd="4" destOrd="0" presId="urn:microsoft.com/office/officeart/2005/8/layout/chevron2"/>
    <dgm:cxn modelId="{26D1D5DC-BD80-4845-B8E5-DD518DBCBD0D}" type="presParOf" srcId="{BAFA9C22-4AC0-4088-9CB1-43C545CBA88C}" destId="{D9B50636-8468-41CE-A9C4-646812C1D58E}" srcOrd="0" destOrd="0" presId="urn:microsoft.com/office/officeart/2005/8/layout/chevron2"/>
    <dgm:cxn modelId="{DE4C3C97-5C92-418B-94E8-9387143CA0EF}" type="presParOf" srcId="{BAFA9C22-4AC0-4088-9CB1-43C545CBA88C}" destId="{895BFD91-0E81-4C9B-91AE-079630A92BAF}" srcOrd="1" destOrd="0" presId="urn:microsoft.com/office/officeart/2005/8/layout/chevron2"/>
    <dgm:cxn modelId="{2614CE4D-D680-449E-84D3-2760BC7393CF}" type="presParOf" srcId="{1A30F6B0-C554-43EB-B154-F7D9F1CF6972}" destId="{67261088-7A90-430F-9CBB-2B0326B8568C}" srcOrd="5" destOrd="0" presId="urn:microsoft.com/office/officeart/2005/8/layout/chevron2"/>
    <dgm:cxn modelId="{C4B49506-2506-4BB0-AF62-77102A1E9638}" type="presParOf" srcId="{1A30F6B0-C554-43EB-B154-F7D9F1CF6972}" destId="{38D520D9-74BF-4C33-BAB5-786CEAE7C3BC}" srcOrd="6" destOrd="0" presId="urn:microsoft.com/office/officeart/2005/8/layout/chevron2"/>
    <dgm:cxn modelId="{6E1C6CA4-4C7F-431E-BDEC-F7F3D58EDB78}" type="presParOf" srcId="{38D520D9-74BF-4C33-BAB5-786CEAE7C3BC}" destId="{B79A66A7-5AF0-491E-B8BC-78036F8B7E86}" srcOrd="0" destOrd="0" presId="urn:microsoft.com/office/officeart/2005/8/layout/chevron2"/>
    <dgm:cxn modelId="{5099C6F0-958F-470A-81A8-31CD03C75328}" type="presParOf" srcId="{38D520D9-74BF-4C33-BAB5-786CEAE7C3BC}" destId="{DCBF3EFE-B082-4433-8373-A864D87ECFC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0BC2CA-377E-4FCF-8AA8-F9460A49D7E3}" type="doc">
      <dgm:prSet loTypeId="urn:microsoft.com/office/officeart/2005/8/layout/vList6" loCatId="list" qsTypeId="urn:microsoft.com/office/officeart/2005/8/quickstyle/simple5" qsCatId="simple" csTypeId="urn:microsoft.com/office/officeart/2005/8/colors/accent3_3" csCatId="accent3" phldr="1"/>
      <dgm:spPr/>
      <dgm:t>
        <a:bodyPr/>
        <a:lstStyle/>
        <a:p>
          <a:endParaRPr lang="es-MX"/>
        </a:p>
      </dgm:t>
    </dgm:pt>
    <dgm:pt modelId="{F9ADD6DF-854B-486D-B750-B02D9B5B30E8}">
      <dgm:prSet phldrT="[Texto]"/>
      <dgm:spPr/>
      <dgm:t>
        <a:bodyPr/>
        <a:lstStyle/>
        <a:p>
          <a:r>
            <a:rPr lang="es-ES" b="1" i="1" u="sng" dirty="0" smtClean="0">
              <a:solidFill>
                <a:schemeClr val="tx1"/>
              </a:solidFill>
              <a:effectLst>
                <a:outerShdw blurRad="38100" dist="38100" dir="2700000" algn="tl">
                  <a:srgbClr val="000000">
                    <a:alpha val="43137"/>
                  </a:srgbClr>
                </a:outerShdw>
              </a:effectLst>
              <a:latin typeface="Adobe Caslon Pro"/>
            </a:rPr>
            <a:t>Actividades Extraordinarias</a:t>
          </a:r>
          <a:endParaRPr lang="es-MX" b="1" dirty="0">
            <a:solidFill>
              <a:schemeClr val="tx1"/>
            </a:solidFill>
          </a:endParaRPr>
        </a:p>
      </dgm:t>
    </dgm:pt>
    <dgm:pt modelId="{4CC26B8E-1F49-47F4-A15E-B23D0A5B9873}" type="parTrans" cxnId="{CAD38070-0FE2-47A9-8829-FB8A66E2D2F5}">
      <dgm:prSet/>
      <dgm:spPr/>
      <dgm:t>
        <a:bodyPr/>
        <a:lstStyle/>
        <a:p>
          <a:endParaRPr lang="es-MX" b="0">
            <a:solidFill>
              <a:schemeClr val="tx1"/>
            </a:solidFill>
          </a:endParaRPr>
        </a:p>
      </dgm:t>
    </dgm:pt>
    <dgm:pt modelId="{46CBA992-695F-4E72-9BEE-F4F08F0478A0}" type="sibTrans" cxnId="{CAD38070-0FE2-47A9-8829-FB8A66E2D2F5}">
      <dgm:prSet/>
      <dgm:spPr/>
      <dgm:t>
        <a:bodyPr/>
        <a:lstStyle/>
        <a:p>
          <a:endParaRPr lang="es-MX" b="0">
            <a:solidFill>
              <a:schemeClr val="tx1"/>
            </a:solidFill>
          </a:endParaRPr>
        </a:p>
      </dgm:t>
    </dgm:pt>
    <dgm:pt modelId="{A0382161-E67A-4E80-A011-769D64BBCC66}">
      <dgm:prSet phldrT="[Texto]"/>
      <dgm:spPr/>
      <dgm:t>
        <a:bodyPr/>
        <a:lstStyle/>
        <a:p>
          <a:r>
            <a:rPr lang="es-MX" b="0" smtClean="0">
              <a:solidFill>
                <a:schemeClr val="tx1"/>
              </a:solidFill>
              <a:latin typeface="Adobe Caslon Pro" pitchFamily="18" charset="0"/>
            </a:rPr>
            <a:t>Entendidas éstas como los encargos temporales del despacho, la suplencia de servidores públicos en el ejercicio de atribuciones legales, las comisiones oficiales que se determinen relevantes para el cumplimiento de los objetivos institucionales, que resulten significativas para el desarrollo del capital humano y, en su caso, contribuyan a la mejora de la Institución.</a:t>
          </a:r>
          <a:endParaRPr lang="es-MX" b="0" dirty="0">
            <a:solidFill>
              <a:schemeClr val="tx1"/>
            </a:solidFill>
          </a:endParaRPr>
        </a:p>
      </dgm:t>
    </dgm:pt>
    <dgm:pt modelId="{F4A25698-2D9A-4B06-BD97-3E3E3A059402}" type="parTrans" cxnId="{1E0EB6AD-C40D-49F6-973C-843C9E6307AB}">
      <dgm:prSet/>
      <dgm:spPr/>
      <dgm:t>
        <a:bodyPr/>
        <a:lstStyle/>
        <a:p>
          <a:endParaRPr lang="es-MX" b="0">
            <a:solidFill>
              <a:schemeClr val="tx1"/>
            </a:solidFill>
          </a:endParaRPr>
        </a:p>
      </dgm:t>
    </dgm:pt>
    <dgm:pt modelId="{3FFB950C-99ED-48A0-BF83-2E50CBC7A441}" type="sibTrans" cxnId="{1E0EB6AD-C40D-49F6-973C-843C9E6307AB}">
      <dgm:prSet/>
      <dgm:spPr/>
      <dgm:t>
        <a:bodyPr/>
        <a:lstStyle/>
        <a:p>
          <a:endParaRPr lang="es-MX" b="0">
            <a:solidFill>
              <a:schemeClr val="tx1"/>
            </a:solidFill>
          </a:endParaRPr>
        </a:p>
      </dgm:t>
    </dgm:pt>
    <dgm:pt modelId="{3B73D6E4-D1FE-46D3-AB47-3F0EDCF1D5F5}">
      <dgm:prSet phldrT="[Texto]"/>
      <dgm:spPr/>
      <dgm:t>
        <a:bodyPr/>
        <a:lstStyle/>
        <a:p>
          <a:pPr rtl="0"/>
          <a:r>
            <a:rPr kumimoji="0" lang="es-ES" b="1" i="1" u="sng" strike="noStrike" cap="none" spc="0" normalizeH="0" baseline="0" noProof="0" dirty="0" smtClean="0">
              <a:ln/>
              <a:solidFill>
                <a:schemeClr val="tx1"/>
              </a:solidFill>
              <a:effectLst>
                <a:outerShdw blurRad="38100" dist="38100" dir="2700000" algn="tl">
                  <a:srgbClr val="000000">
                    <a:alpha val="43137"/>
                  </a:srgbClr>
                </a:outerShdw>
              </a:effectLst>
              <a:uLnTx/>
              <a:uFillTx/>
              <a:latin typeface="Adobe Caslon Pro"/>
              <a:ea typeface="+mj-ea"/>
              <a:cs typeface="+mj-cs"/>
            </a:rPr>
            <a:t>Aportaciones Destacadas</a:t>
          </a:r>
          <a:endParaRPr lang="es-MX" b="1" dirty="0">
            <a:solidFill>
              <a:schemeClr val="tx1"/>
            </a:solidFill>
          </a:endParaRPr>
        </a:p>
      </dgm:t>
    </dgm:pt>
    <dgm:pt modelId="{E787FDD4-986F-4DE9-8662-76B7533ADDB3}" type="parTrans" cxnId="{1454DD4F-E109-4F9D-B7AF-4B1D81D3389D}">
      <dgm:prSet/>
      <dgm:spPr/>
      <dgm:t>
        <a:bodyPr/>
        <a:lstStyle/>
        <a:p>
          <a:endParaRPr lang="es-MX" b="0">
            <a:solidFill>
              <a:schemeClr val="tx1"/>
            </a:solidFill>
          </a:endParaRPr>
        </a:p>
      </dgm:t>
    </dgm:pt>
    <dgm:pt modelId="{0D039174-6DE2-4F1C-86C2-7ED0CE869D8D}" type="sibTrans" cxnId="{1454DD4F-E109-4F9D-B7AF-4B1D81D3389D}">
      <dgm:prSet/>
      <dgm:spPr/>
      <dgm:t>
        <a:bodyPr/>
        <a:lstStyle/>
        <a:p>
          <a:endParaRPr lang="es-MX" b="0">
            <a:solidFill>
              <a:schemeClr val="tx1"/>
            </a:solidFill>
          </a:endParaRPr>
        </a:p>
      </dgm:t>
    </dgm:pt>
    <dgm:pt modelId="{32B2D48F-F58D-4C57-BB9A-4C0C004D9C68}">
      <dgm:prSet phldrT="[Texto]"/>
      <dgm:spPr/>
      <dgm:t>
        <a:bodyPr/>
        <a:lstStyle/>
        <a:p>
          <a:r>
            <a:rPr lang="es-MX" b="0" smtClean="0">
              <a:solidFill>
                <a:schemeClr val="tx1"/>
              </a:solidFill>
              <a:latin typeface="Adobe Caslon Pro" pitchFamily="18" charset="0"/>
            </a:rPr>
            <a:t>Entendidas éstas como las realizadas por iniciativa propia del servidor público evaluado, cuyos resultados puedan ser verificados y documentados; que contribuyan a mejorar el desempeño de sus funciones o que impliquen una contribución al desarrollo de capital humano en otros servidores públicos, en su caso, contribuyan en la mejora de la Institución o aporten beneficios a la población.</a:t>
          </a:r>
          <a:endParaRPr lang="es-MX" b="0" dirty="0">
            <a:solidFill>
              <a:schemeClr val="tx1"/>
            </a:solidFill>
          </a:endParaRPr>
        </a:p>
      </dgm:t>
    </dgm:pt>
    <dgm:pt modelId="{E19B31BB-6EFA-49A2-9757-289B3E066C9D}" type="parTrans" cxnId="{D114F686-367F-4914-BBC1-B0A66C774B3F}">
      <dgm:prSet/>
      <dgm:spPr/>
      <dgm:t>
        <a:bodyPr/>
        <a:lstStyle/>
        <a:p>
          <a:endParaRPr lang="es-MX" b="0">
            <a:solidFill>
              <a:schemeClr val="tx1"/>
            </a:solidFill>
          </a:endParaRPr>
        </a:p>
      </dgm:t>
    </dgm:pt>
    <dgm:pt modelId="{A51ECD3F-C0E1-4CAE-909E-E63AEC808992}" type="sibTrans" cxnId="{D114F686-367F-4914-BBC1-B0A66C774B3F}">
      <dgm:prSet/>
      <dgm:spPr/>
      <dgm:t>
        <a:bodyPr/>
        <a:lstStyle/>
        <a:p>
          <a:endParaRPr lang="es-MX" b="0">
            <a:solidFill>
              <a:schemeClr val="tx1"/>
            </a:solidFill>
          </a:endParaRPr>
        </a:p>
      </dgm:t>
    </dgm:pt>
    <dgm:pt modelId="{4158ADAC-9641-4245-901B-F27AA1CD6CAB}" type="pres">
      <dgm:prSet presAssocID="{B80BC2CA-377E-4FCF-8AA8-F9460A49D7E3}" presName="Name0" presStyleCnt="0">
        <dgm:presLayoutVars>
          <dgm:dir/>
          <dgm:animLvl val="lvl"/>
          <dgm:resizeHandles/>
        </dgm:presLayoutVars>
      </dgm:prSet>
      <dgm:spPr/>
      <dgm:t>
        <a:bodyPr/>
        <a:lstStyle/>
        <a:p>
          <a:endParaRPr lang="es-MX"/>
        </a:p>
      </dgm:t>
    </dgm:pt>
    <dgm:pt modelId="{E8C83F51-6E5E-4DFE-B569-11F2A190A24E}" type="pres">
      <dgm:prSet presAssocID="{F9ADD6DF-854B-486D-B750-B02D9B5B30E8}" presName="linNode" presStyleCnt="0"/>
      <dgm:spPr/>
    </dgm:pt>
    <dgm:pt modelId="{D5958E94-B4CE-4294-A13C-ADD3B976A252}" type="pres">
      <dgm:prSet presAssocID="{F9ADD6DF-854B-486D-B750-B02D9B5B30E8}" presName="parentShp" presStyleLbl="node1" presStyleIdx="0" presStyleCnt="2" custScaleX="49573">
        <dgm:presLayoutVars>
          <dgm:bulletEnabled val="1"/>
        </dgm:presLayoutVars>
      </dgm:prSet>
      <dgm:spPr/>
      <dgm:t>
        <a:bodyPr/>
        <a:lstStyle/>
        <a:p>
          <a:endParaRPr lang="es-MX"/>
        </a:p>
      </dgm:t>
    </dgm:pt>
    <dgm:pt modelId="{E9087C86-CC4A-4B7E-9C41-A6EC9FBF1A27}" type="pres">
      <dgm:prSet presAssocID="{F9ADD6DF-854B-486D-B750-B02D9B5B30E8}" presName="childShp" presStyleLbl="bgAccFollowNode1" presStyleIdx="0" presStyleCnt="2">
        <dgm:presLayoutVars>
          <dgm:bulletEnabled val="1"/>
        </dgm:presLayoutVars>
      </dgm:prSet>
      <dgm:spPr/>
      <dgm:t>
        <a:bodyPr/>
        <a:lstStyle/>
        <a:p>
          <a:endParaRPr lang="es-MX"/>
        </a:p>
      </dgm:t>
    </dgm:pt>
    <dgm:pt modelId="{A5D68004-DEB9-48FD-9782-28583D24963D}" type="pres">
      <dgm:prSet presAssocID="{46CBA992-695F-4E72-9BEE-F4F08F0478A0}" presName="spacing" presStyleCnt="0"/>
      <dgm:spPr/>
    </dgm:pt>
    <dgm:pt modelId="{FD5DB6D4-87B5-4D91-B36B-0CF590318F2D}" type="pres">
      <dgm:prSet presAssocID="{3B73D6E4-D1FE-46D3-AB47-3F0EDCF1D5F5}" presName="linNode" presStyleCnt="0"/>
      <dgm:spPr/>
    </dgm:pt>
    <dgm:pt modelId="{5F9956F1-24DF-4E66-83B2-3349D1F1847D}" type="pres">
      <dgm:prSet presAssocID="{3B73D6E4-D1FE-46D3-AB47-3F0EDCF1D5F5}" presName="parentShp" presStyleLbl="node1" presStyleIdx="1" presStyleCnt="2" custScaleX="49074">
        <dgm:presLayoutVars>
          <dgm:bulletEnabled val="1"/>
        </dgm:presLayoutVars>
      </dgm:prSet>
      <dgm:spPr/>
      <dgm:t>
        <a:bodyPr/>
        <a:lstStyle/>
        <a:p>
          <a:endParaRPr lang="es-MX"/>
        </a:p>
      </dgm:t>
    </dgm:pt>
    <dgm:pt modelId="{60043C4F-82C3-4A58-A769-9CB9429D641E}" type="pres">
      <dgm:prSet presAssocID="{3B73D6E4-D1FE-46D3-AB47-3F0EDCF1D5F5}" presName="childShp" presStyleLbl="bgAccFollowNode1" presStyleIdx="1" presStyleCnt="2">
        <dgm:presLayoutVars>
          <dgm:bulletEnabled val="1"/>
        </dgm:presLayoutVars>
      </dgm:prSet>
      <dgm:spPr/>
      <dgm:t>
        <a:bodyPr/>
        <a:lstStyle/>
        <a:p>
          <a:endParaRPr lang="es-MX"/>
        </a:p>
      </dgm:t>
    </dgm:pt>
  </dgm:ptLst>
  <dgm:cxnLst>
    <dgm:cxn modelId="{D114F686-367F-4914-BBC1-B0A66C774B3F}" srcId="{3B73D6E4-D1FE-46D3-AB47-3F0EDCF1D5F5}" destId="{32B2D48F-F58D-4C57-BB9A-4C0C004D9C68}" srcOrd="0" destOrd="0" parTransId="{E19B31BB-6EFA-49A2-9757-289B3E066C9D}" sibTransId="{A51ECD3F-C0E1-4CAE-909E-E63AEC808992}"/>
    <dgm:cxn modelId="{CAD38070-0FE2-47A9-8829-FB8A66E2D2F5}" srcId="{B80BC2CA-377E-4FCF-8AA8-F9460A49D7E3}" destId="{F9ADD6DF-854B-486D-B750-B02D9B5B30E8}" srcOrd="0" destOrd="0" parTransId="{4CC26B8E-1F49-47F4-A15E-B23D0A5B9873}" sibTransId="{46CBA992-695F-4E72-9BEE-F4F08F0478A0}"/>
    <dgm:cxn modelId="{4DFBCE6F-F198-4EA6-9201-C33DFC955DAD}" type="presOf" srcId="{32B2D48F-F58D-4C57-BB9A-4C0C004D9C68}" destId="{60043C4F-82C3-4A58-A769-9CB9429D641E}" srcOrd="0" destOrd="0" presId="urn:microsoft.com/office/officeart/2005/8/layout/vList6"/>
    <dgm:cxn modelId="{E9197E3D-EA86-4938-A459-F0CF4752DD27}" type="presOf" srcId="{3B73D6E4-D1FE-46D3-AB47-3F0EDCF1D5F5}" destId="{5F9956F1-24DF-4E66-83B2-3349D1F1847D}" srcOrd="0" destOrd="0" presId="urn:microsoft.com/office/officeart/2005/8/layout/vList6"/>
    <dgm:cxn modelId="{3D9F3F4F-0655-4C83-A17A-E837D89722DA}" type="presOf" srcId="{F9ADD6DF-854B-486D-B750-B02D9B5B30E8}" destId="{D5958E94-B4CE-4294-A13C-ADD3B976A252}" srcOrd="0" destOrd="0" presId="urn:microsoft.com/office/officeart/2005/8/layout/vList6"/>
    <dgm:cxn modelId="{1454DD4F-E109-4F9D-B7AF-4B1D81D3389D}" srcId="{B80BC2CA-377E-4FCF-8AA8-F9460A49D7E3}" destId="{3B73D6E4-D1FE-46D3-AB47-3F0EDCF1D5F5}" srcOrd="1" destOrd="0" parTransId="{E787FDD4-986F-4DE9-8662-76B7533ADDB3}" sibTransId="{0D039174-6DE2-4F1C-86C2-7ED0CE869D8D}"/>
    <dgm:cxn modelId="{994C14F5-1A7B-4D8A-887F-BB487B0D3CFD}" type="presOf" srcId="{B80BC2CA-377E-4FCF-8AA8-F9460A49D7E3}" destId="{4158ADAC-9641-4245-901B-F27AA1CD6CAB}" srcOrd="0" destOrd="0" presId="urn:microsoft.com/office/officeart/2005/8/layout/vList6"/>
    <dgm:cxn modelId="{8CF5ADB6-077F-45AF-910D-FC358C1FC2DD}" type="presOf" srcId="{A0382161-E67A-4E80-A011-769D64BBCC66}" destId="{E9087C86-CC4A-4B7E-9C41-A6EC9FBF1A27}" srcOrd="0" destOrd="0" presId="urn:microsoft.com/office/officeart/2005/8/layout/vList6"/>
    <dgm:cxn modelId="{1E0EB6AD-C40D-49F6-973C-843C9E6307AB}" srcId="{F9ADD6DF-854B-486D-B750-B02D9B5B30E8}" destId="{A0382161-E67A-4E80-A011-769D64BBCC66}" srcOrd="0" destOrd="0" parTransId="{F4A25698-2D9A-4B06-BD97-3E3E3A059402}" sibTransId="{3FFB950C-99ED-48A0-BF83-2E50CBC7A441}"/>
    <dgm:cxn modelId="{E4601FA2-3252-4180-BDE3-AE238250B12C}" type="presParOf" srcId="{4158ADAC-9641-4245-901B-F27AA1CD6CAB}" destId="{E8C83F51-6E5E-4DFE-B569-11F2A190A24E}" srcOrd="0" destOrd="0" presId="urn:microsoft.com/office/officeart/2005/8/layout/vList6"/>
    <dgm:cxn modelId="{1D2FD781-AEE4-4094-80B8-293C7FD2C823}" type="presParOf" srcId="{E8C83F51-6E5E-4DFE-B569-11F2A190A24E}" destId="{D5958E94-B4CE-4294-A13C-ADD3B976A252}" srcOrd="0" destOrd="0" presId="urn:microsoft.com/office/officeart/2005/8/layout/vList6"/>
    <dgm:cxn modelId="{C71573D0-04F8-4AE9-B42D-B445B01EC4AB}" type="presParOf" srcId="{E8C83F51-6E5E-4DFE-B569-11F2A190A24E}" destId="{E9087C86-CC4A-4B7E-9C41-A6EC9FBF1A27}" srcOrd="1" destOrd="0" presId="urn:microsoft.com/office/officeart/2005/8/layout/vList6"/>
    <dgm:cxn modelId="{C8B27875-2D9E-4D3E-B552-431B258E09AA}" type="presParOf" srcId="{4158ADAC-9641-4245-901B-F27AA1CD6CAB}" destId="{A5D68004-DEB9-48FD-9782-28583D24963D}" srcOrd="1" destOrd="0" presId="urn:microsoft.com/office/officeart/2005/8/layout/vList6"/>
    <dgm:cxn modelId="{5C6EDD67-1FC3-4047-8BDE-FF2AFFD4F267}" type="presParOf" srcId="{4158ADAC-9641-4245-901B-F27AA1CD6CAB}" destId="{FD5DB6D4-87B5-4D91-B36B-0CF590318F2D}" srcOrd="2" destOrd="0" presId="urn:microsoft.com/office/officeart/2005/8/layout/vList6"/>
    <dgm:cxn modelId="{F12E7541-0AC8-47DE-BAEE-9749B74335D0}" type="presParOf" srcId="{FD5DB6D4-87B5-4D91-B36B-0CF590318F2D}" destId="{5F9956F1-24DF-4E66-83B2-3349D1F1847D}" srcOrd="0" destOrd="0" presId="urn:microsoft.com/office/officeart/2005/8/layout/vList6"/>
    <dgm:cxn modelId="{2A55F437-E3C6-4DA5-A7BF-53D66C1A8430}" type="presParOf" srcId="{FD5DB6D4-87B5-4D91-B36B-0CF590318F2D}" destId="{60043C4F-82C3-4A58-A769-9CB9429D641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3A7D1D-7884-4EE7-B743-0A17451E275C}" type="doc">
      <dgm:prSet loTypeId="urn:microsoft.com/office/officeart/2005/8/layout/matrix1" loCatId="matrix" qsTypeId="urn:microsoft.com/office/officeart/2005/8/quickstyle/3d2" qsCatId="3D" csTypeId="urn:microsoft.com/office/officeart/2005/8/colors/accent3_4" csCatId="accent3" phldr="1"/>
      <dgm:spPr/>
      <dgm:t>
        <a:bodyPr/>
        <a:lstStyle/>
        <a:p>
          <a:endParaRPr lang="es-MX"/>
        </a:p>
      </dgm:t>
    </dgm:pt>
    <dgm:pt modelId="{2F17B6EC-9CD8-4131-A90A-693FABCEFFB2}">
      <dgm:prSet phldrT="[Texto]"/>
      <dgm:spPr/>
      <dgm:t>
        <a:bodyPr/>
        <a:lstStyle/>
        <a:p>
          <a:pPr algn="ctr"/>
          <a:r>
            <a:rPr lang="es-ES" b="1" dirty="0" smtClean="0">
              <a:solidFill>
                <a:schemeClr val="tx1"/>
              </a:solidFill>
              <a:effectLst>
                <a:outerShdw blurRad="38100" dist="38100" dir="2700000" algn="tl">
                  <a:srgbClr val="000000">
                    <a:alpha val="43137"/>
                  </a:srgbClr>
                </a:outerShdw>
              </a:effectLst>
              <a:latin typeface="Adobe Caslon Pro"/>
            </a:rPr>
            <a:t>Puntos a considerar en el establecimiento de metas</a:t>
          </a:r>
          <a:endParaRPr lang="es-MX" b="1" dirty="0">
            <a:solidFill>
              <a:schemeClr val="tx1"/>
            </a:solidFill>
            <a:latin typeface="Adobe Caslon Pro"/>
          </a:endParaRPr>
        </a:p>
      </dgm:t>
    </dgm:pt>
    <dgm:pt modelId="{74FEC0B1-23B0-43AF-94AD-33C5F0A9AB42}" type="parTrans" cxnId="{43D9664B-46E0-4F58-ACC5-9356DED6F7C9}">
      <dgm:prSet/>
      <dgm:spPr/>
      <dgm:t>
        <a:bodyPr/>
        <a:lstStyle/>
        <a:p>
          <a:pPr algn="just"/>
          <a:endParaRPr lang="es-MX" b="1">
            <a:solidFill>
              <a:schemeClr val="tx1"/>
            </a:solidFill>
            <a:latin typeface="Adobe Caslon Pro"/>
          </a:endParaRPr>
        </a:p>
      </dgm:t>
    </dgm:pt>
    <dgm:pt modelId="{E436A8FE-9BF9-4459-BBA2-E44291B65627}" type="sibTrans" cxnId="{43D9664B-46E0-4F58-ACC5-9356DED6F7C9}">
      <dgm:prSet/>
      <dgm:spPr/>
      <dgm:t>
        <a:bodyPr/>
        <a:lstStyle/>
        <a:p>
          <a:pPr algn="just"/>
          <a:endParaRPr lang="es-MX" b="1">
            <a:solidFill>
              <a:schemeClr val="tx1"/>
            </a:solidFill>
            <a:latin typeface="Adobe Caslon Pro"/>
          </a:endParaRPr>
        </a:p>
      </dgm:t>
    </dgm:pt>
    <dgm:pt modelId="{784FF754-08D0-4EC8-ACC5-9B9D8F7B7D4A}">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ES" b="1" dirty="0" smtClean="0">
            <a:solidFill>
              <a:schemeClr val="tx1"/>
            </a:solidFill>
            <a:latin typeface="Adobe Caslon Pro"/>
          </a:endParaRPr>
        </a:p>
        <a:p>
          <a:pPr marL="0" marR="0" indent="0" algn="just" defTabSz="914400" eaLnBrk="1" fontAlgn="auto" latinLnBrk="0" hangingPunct="1">
            <a:lnSpc>
              <a:spcPct val="100000"/>
            </a:lnSpc>
            <a:spcBef>
              <a:spcPts val="0"/>
            </a:spcBef>
            <a:spcAft>
              <a:spcPts val="0"/>
            </a:spcAft>
            <a:buClrTx/>
            <a:buSzTx/>
            <a:buFontTx/>
            <a:buNone/>
            <a:tabLst/>
            <a:defRPr/>
          </a:pPr>
          <a:r>
            <a:rPr lang="es-ES" b="1" dirty="0" smtClean="0">
              <a:solidFill>
                <a:schemeClr val="tx1"/>
              </a:solidFill>
              <a:latin typeface="Adobe Caslon Pro"/>
            </a:rPr>
            <a:t>a) Las metas se establecen de manera anual</a:t>
          </a:r>
        </a:p>
        <a:p>
          <a:pPr marL="0" marR="0" indent="0" algn="just" defTabSz="914400" eaLnBrk="1" fontAlgn="auto" latinLnBrk="0" hangingPunct="1">
            <a:lnSpc>
              <a:spcPct val="100000"/>
            </a:lnSpc>
            <a:spcBef>
              <a:spcPts val="0"/>
            </a:spcBef>
            <a:spcAft>
              <a:spcPts val="0"/>
            </a:spcAft>
            <a:buClrTx/>
            <a:buSzTx/>
            <a:buFontTx/>
            <a:buNone/>
            <a:tabLst/>
            <a:defRPr/>
          </a:pPr>
          <a:endParaRPr lang="es-ES" b="1" dirty="0" smtClean="0">
            <a:solidFill>
              <a:schemeClr val="tx1"/>
            </a:solidFill>
            <a:latin typeface="Adobe Caslon Pro"/>
          </a:endParaRPr>
        </a:p>
        <a:p>
          <a:pPr marL="0" marR="0" indent="0" algn="just" defTabSz="914400" eaLnBrk="1" fontAlgn="auto" latinLnBrk="0" hangingPunct="1">
            <a:lnSpc>
              <a:spcPct val="100000"/>
            </a:lnSpc>
            <a:spcBef>
              <a:spcPts val="0"/>
            </a:spcBef>
            <a:spcAft>
              <a:spcPts val="0"/>
            </a:spcAft>
            <a:buClrTx/>
            <a:buSzTx/>
            <a:buFontTx/>
            <a:buNone/>
            <a:tabLst/>
            <a:defRPr/>
          </a:pPr>
          <a:endParaRPr lang="es-ES" b="1" dirty="0" smtClean="0">
            <a:solidFill>
              <a:schemeClr val="tx1"/>
            </a:solidFill>
            <a:latin typeface="Adobe Caslon Pro"/>
          </a:endParaRPr>
        </a:p>
        <a:p>
          <a:pPr marL="0" marR="0" indent="0" algn="just" defTabSz="914400" eaLnBrk="1" fontAlgn="auto" latinLnBrk="0" hangingPunct="1">
            <a:lnSpc>
              <a:spcPct val="100000"/>
            </a:lnSpc>
            <a:spcBef>
              <a:spcPts val="0"/>
            </a:spcBef>
            <a:spcAft>
              <a:spcPts val="0"/>
            </a:spcAft>
            <a:buClrTx/>
            <a:buSzTx/>
            <a:buFontTx/>
            <a:buNone/>
            <a:tabLst/>
            <a:defRPr/>
          </a:pPr>
          <a:r>
            <a:rPr lang="es-MX" b="1" dirty="0" smtClean="0">
              <a:solidFill>
                <a:schemeClr val="tx1"/>
              </a:solidFill>
              <a:latin typeface="Adobe Caslon Pro"/>
            </a:rPr>
            <a:t>Se deberá establecer o seleccionar un mínimo de dos metas de cumplimiento individual y un máximo de cinco. </a:t>
          </a:r>
          <a:r>
            <a:rPr lang="es-ES" b="1" dirty="0" smtClean="0">
              <a:solidFill>
                <a:schemeClr val="tx1"/>
              </a:solidFill>
              <a:latin typeface="Adobe Caslon Pro"/>
            </a:rPr>
            <a:t> </a:t>
          </a:r>
          <a:endParaRPr lang="es-MX" b="1" dirty="0" smtClean="0">
            <a:solidFill>
              <a:schemeClr val="tx1"/>
            </a:solidFill>
            <a:latin typeface="Adobe Caslon Pro"/>
          </a:endParaRPr>
        </a:p>
        <a:p>
          <a:pPr algn="just" defTabSz="844550">
            <a:lnSpc>
              <a:spcPct val="90000"/>
            </a:lnSpc>
            <a:spcBef>
              <a:spcPct val="0"/>
            </a:spcBef>
            <a:spcAft>
              <a:spcPct val="35000"/>
            </a:spcAft>
          </a:pPr>
          <a:endParaRPr lang="es-MX" b="1" dirty="0">
            <a:solidFill>
              <a:schemeClr val="tx1"/>
            </a:solidFill>
            <a:latin typeface="Adobe Caslon Pro"/>
          </a:endParaRPr>
        </a:p>
      </dgm:t>
    </dgm:pt>
    <dgm:pt modelId="{03D678F1-89E4-42BB-8D00-B62931F14809}" type="parTrans" cxnId="{91447B8D-0A54-4B3A-B4AE-09B38CBC5ED1}">
      <dgm:prSet/>
      <dgm:spPr/>
      <dgm:t>
        <a:bodyPr/>
        <a:lstStyle/>
        <a:p>
          <a:pPr algn="just"/>
          <a:endParaRPr lang="es-MX" b="1">
            <a:solidFill>
              <a:schemeClr val="tx1"/>
            </a:solidFill>
            <a:latin typeface="Adobe Caslon Pro"/>
          </a:endParaRPr>
        </a:p>
      </dgm:t>
    </dgm:pt>
    <dgm:pt modelId="{462330F5-B6BC-40B1-9E7E-3F2349203E94}" type="sibTrans" cxnId="{91447B8D-0A54-4B3A-B4AE-09B38CBC5ED1}">
      <dgm:prSet/>
      <dgm:spPr/>
      <dgm:t>
        <a:bodyPr/>
        <a:lstStyle/>
        <a:p>
          <a:pPr algn="just"/>
          <a:endParaRPr lang="es-MX" b="1">
            <a:solidFill>
              <a:schemeClr val="tx1"/>
            </a:solidFill>
            <a:latin typeface="Adobe Caslon Pro"/>
          </a:endParaRPr>
        </a:p>
      </dgm:t>
    </dgm:pt>
    <dgm:pt modelId="{7F53E96E-78D9-4135-B6C7-1C2857941E59}">
      <dgm:prSet phldrT="[Texto]" phldr="1"/>
      <dgm:spPr/>
      <dgm:t>
        <a:bodyPr/>
        <a:lstStyle/>
        <a:p>
          <a:pPr algn="just"/>
          <a:endParaRPr lang="es-MX" b="1" dirty="0">
            <a:solidFill>
              <a:schemeClr val="tx1"/>
            </a:solidFill>
            <a:latin typeface="Adobe Caslon Pro"/>
          </a:endParaRPr>
        </a:p>
      </dgm:t>
    </dgm:pt>
    <dgm:pt modelId="{4753CB97-CACB-4DC4-9944-B1A90F88EF4A}" type="parTrans" cxnId="{E1CA24B4-5771-4FFE-A5D7-3837A2BE6696}">
      <dgm:prSet/>
      <dgm:spPr/>
      <dgm:t>
        <a:bodyPr/>
        <a:lstStyle/>
        <a:p>
          <a:pPr algn="just"/>
          <a:endParaRPr lang="es-MX" b="1">
            <a:solidFill>
              <a:schemeClr val="tx1"/>
            </a:solidFill>
            <a:latin typeface="Adobe Caslon Pro"/>
          </a:endParaRPr>
        </a:p>
      </dgm:t>
    </dgm:pt>
    <dgm:pt modelId="{01A60E4A-9922-445D-993B-9C7451C2E23F}" type="sibTrans" cxnId="{E1CA24B4-5771-4FFE-A5D7-3837A2BE6696}">
      <dgm:prSet/>
      <dgm:spPr/>
      <dgm:t>
        <a:bodyPr/>
        <a:lstStyle/>
        <a:p>
          <a:pPr algn="just"/>
          <a:endParaRPr lang="es-MX" b="1">
            <a:solidFill>
              <a:schemeClr val="tx1"/>
            </a:solidFill>
            <a:latin typeface="Adobe Caslon Pro"/>
          </a:endParaRPr>
        </a:p>
      </dgm:t>
    </dgm:pt>
    <dgm:pt modelId="{9F1AE827-A8BB-4C8C-BEF6-8E5FE68586A4}">
      <dgm:prSet phldrT="[Texto]" phldr="1"/>
      <dgm:spPr/>
      <dgm:t>
        <a:bodyPr/>
        <a:lstStyle/>
        <a:p>
          <a:pPr algn="just"/>
          <a:endParaRPr lang="es-MX" b="1" dirty="0">
            <a:solidFill>
              <a:schemeClr val="tx1"/>
            </a:solidFill>
            <a:latin typeface="Adobe Caslon Pro"/>
          </a:endParaRPr>
        </a:p>
      </dgm:t>
    </dgm:pt>
    <dgm:pt modelId="{1CB4E155-4BF7-4965-BB01-4A2F4DDA6D39}" type="parTrans" cxnId="{5697403B-BC2F-4402-B0C6-15B9A33902D4}">
      <dgm:prSet/>
      <dgm:spPr/>
      <dgm:t>
        <a:bodyPr/>
        <a:lstStyle/>
        <a:p>
          <a:pPr algn="just"/>
          <a:endParaRPr lang="es-MX" b="1">
            <a:solidFill>
              <a:schemeClr val="tx1"/>
            </a:solidFill>
            <a:latin typeface="Adobe Caslon Pro"/>
          </a:endParaRPr>
        </a:p>
      </dgm:t>
    </dgm:pt>
    <dgm:pt modelId="{51604F50-2AB8-4F24-8290-495D3B1C0025}" type="sibTrans" cxnId="{5697403B-BC2F-4402-B0C6-15B9A33902D4}">
      <dgm:prSet/>
      <dgm:spPr/>
      <dgm:t>
        <a:bodyPr/>
        <a:lstStyle/>
        <a:p>
          <a:pPr algn="just"/>
          <a:endParaRPr lang="es-MX" b="1">
            <a:solidFill>
              <a:schemeClr val="tx1"/>
            </a:solidFill>
            <a:latin typeface="Adobe Caslon Pro"/>
          </a:endParaRPr>
        </a:p>
      </dgm:t>
    </dgm:pt>
    <dgm:pt modelId="{49B31AC2-139D-4106-9C7E-959CB8DE3D87}">
      <dgm:prSet phldrT="[Texto]" phldr="1"/>
      <dgm:spPr/>
      <dgm:t>
        <a:bodyPr/>
        <a:lstStyle/>
        <a:p>
          <a:pPr algn="just"/>
          <a:endParaRPr lang="es-MX" b="1" dirty="0">
            <a:solidFill>
              <a:schemeClr val="tx1"/>
            </a:solidFill>
            <a:latin typeface="Adobe Caslon Pro"/>
          </a:endParaRPr>
        </a:p>
      </dgm:t>
    </dgm:pt>
    <dgm:pt modelId="{DA9AC039-D2CF-4C4F-AC5B-8BDE3A78331B}" type="parTrans" cxnId="{921FE851-F24D-408F-B974-C73D31333C09}">
      <dgm:prSet/>
      <dgm:spPr/>
      <dgm:t>
        <a:bodyPr/>
        <a:lstStyle/>
        <a:p>
          <a:pPr algn="just"/>
          <a:endParaRPr lang="es-MX" b="1">
            <a:solidFill>
              <a:schemeClr val="tx1"/>
            </a:solidFill>
            <a:latin typeface="Adobe Caslon Pro"/>
          </a:endParaRPr>
        </a:p>
      </dgm:t>
    </dgm:pt>
    <dgm:pt modelId="{A9909AA1-0AEB-484D-962C-B0299E8D470B}" type="sibTrans" cxnId="{921FE851-F24D-408F-B974-C73D31333C09}">
      <dgm:prSet/>
      <dgm:spPr/>
      <dgm:t>
        <a:bodyPr/>
        <a:lstStyle/>
        <a:p>
          <a:pPr algn="just"/>
          <a:endParaRPr lang="es-MX" b="1">
            <a:solidFill>
              <a:schemeClr val="tx1"/>
            </a:solidFill>
            <a:latin typeface="Adobe Caslon Pro"/>
          </a:endParaRPr>
        </a:p>
      </dgm:t>
    </dgm:pt>
    <dgm:pt modelId="{EA80E19C-2169-4B2B-98FF-C014FB0EBE75}">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b="1" smtClean="0">
              <a:solidFill>
                <a:schemeClr val="tx1"/>
              </a:solidFill>
              <a:latin typeface="Adobe Caslon Pro"/>
            </a:rPr>
            <a:t>b) En caso de que un servidor público sea comisionado o realice de manera temporal o eventual actividades o funciones diferentes por virtud de su puesto, podrá incluir un objetivo o meta de desempeño individual relacionada a esa comisión, actividad o función para ser evaluada en el periodo de evaluación que corresponda. </a:t>
          </a:r>
        </a:p>
        <a:p>
          <a:pPr algn="just" defTabSz="666750">
            <a:lnSpc>
              <a:spcPct val="90000"/>
            </a:lnSpc>
            <a:spcBef>
              <a:spcPct val="0"/>
            </a:spcBef>
            <a:spcAft>
              <a:spcPct val="35000"/>
            </a:spcAft>
          </a:pPr>
          <a:endParaRPr lang="es-MX" b="1" dirty="0">
            <a:solidFill>
              <a:schemeClr val="tx1"/>
            </a:solidFill>
            <a:latin typeface="Adobe Caslon Pro"/>
          </a:endParaRPr>
        </a:p>
      </dgm:t>
    </dgm:pt>
    <dgm:pt modelId="{C4B1A90A-C1E1-415B-BAFF-4ADDB0405911}" type="parTrans" cxnId="{D9125C3C-68BB-4C46-97A7-0C72C28CCF40}">
      <dgm:prSet/>
      <dgm:spPr/>
      <dgm:t>
        <a:bodyPr/>
        <a:lstStyle/>
        <a:p>
          <a:pPr algn="just"/>
          <a:endParaRPr lang="es-MX" b="1">
            <a:solidFill>
              <a:schemeClr val="tx1"/>
            </a:solidFill>
            <a:latin typeface="Adobe Caslon Pro"/>
          </a:endParaRPr>
        </a:p>
      </dgm:t>
    </dgm:pt>
    <dgm:pt modelId="{6433AC2E-F785-4181-B98F-C1A4670A09B3}" type="sibTrans" cxnId="{D9125C3C-68BB-4C46-97A7-0C72C28CCF40}">
      <dgm:prSet/>
      <dgm:spPr/>
      <dgm:t>
        <a:bodyPr/>
        <a:lstStyle/>
        <a:p>
          <a:pPr algn="just"/>
          <a:endParaRPr lang="es-MX" b="1">
            <a:solidFill>
              <a:schemeClr val="tx1"/>
            </a:solidFill>
            <a:latin typeface="Adobe Caslon Pro"/>
          </a:endParaRPr>
        </a:p>
      </dgm:t>
    </dgm:pt>
    <dgm:pt modelId="{599B04AD-5126-4EA8-ACCA-2087584BC9D5}">
      <dgm:prSet/>
      <dgm:spPr/>
      <dgm:t>
        <a:bodyPr/>
        <a:lstStyle/>
        <a:p>
          <a:pPr algn="just"/>
          <a:r>
            <a:rPr lang="es-ES" b="1" smtClean="0">
              <a:solidFill>
                <a:schemeClr val="tx1"/>
              </a:solidFill>
              <a:latin typeface="Adobe Caslon Pro"/>
            </a:rPr>
            <a:t>d) </a:t>
          </a:r>
          <a:r>
            <a:rPr lang="es-MX" b="1" smtClean="0">
              <a:solidFill>
                <a:schemeClr val="tx1"/>
              </a:solidFill>
              <a:latin typeface="Adobe Caslon Pro"/>
            </a:rPr>
            <a:t>Las metas deberán ser descritas, determinando, en términos observables, mensurables, realistas, veraces, objetivos y cuantificables,  el resultado específico del desempeño</a:t>
          </a:r>
          <a:r>
            <a:rPr lang="es-ES" b="1" smtClean="0">
              <a:solidFill>
                <a:schemeClr val="tx1"/>
              </a:solidFill>
              <a:latin typeface="Adobe Caslon Pro"/>
            </a:rPr>
            <a:t>, permitiendo llevar a cabo un seguimiento de las mismas con regularidad. </a:t>
          </a:r>
          <a:endParaRPr lang="es-MX" b="1" dirty="0">
            <a:solidFill>
              <a:schemeClr val="tx1"/>
            </a:solidFill>
            <a:latin typeface="Adobe Caslon Pro"/>
          </a:endParaRPr>
        </a:p>
      </dgm:t>
    </dgm:pt>
    <dgm:pt modelId="{0D2E5763-9D2E-4BA2-9479-A53D8A929CF8}" type="parTrans" cxnId="{BA695287-83F7-43C1-9E6A-8409B3CEFB7F}">
      <dgm:prSet/>
      <dgm:spPr/>
      <dgm:t>
        <a:bodyPr/>
        <a:lstStyle/>
        <a:p>
          <a:pPr algn="just"/>
          <a:endParaRPr lang="es-MX" b="1">
            <a:solidFill>
              <a:schemeClr val="tx1"/>
            </a:solidFill>
            <a:latin typeface="Adobe Caslon Pro"/>
          </a:endParaRPr>
        </a:p>
      </dgm:t>
    </dgm:pt>
    <dgm:pt modelId="{174EEFD4-F6D6-4319-9406-BB4E4D368EDC}" type="sibTrans" cxnId="{BA695287-83F7-43C1-9E6A-8409B3CEFB7F}">
      <dgm:prSet/>
      <dgm:spPr/>
      <dgm:t>
        <a:bodyPr/>
        <a:lstStyle/>
        <a:p>
          <a:pPr algn="just"/>
          <a:endParaRPr lang="es-MX" b="1">
            <a:solidFill>
              <a:schemeClr val="tx1"/>
            </a:solidFill>
            <a:latin typeface="Adobe Caslon Pro"/>
          </a:endParaRPr>
        </a:p>
      </dgm:t>
    </dgm:pt>
    <dgm:pt modelId="{0E644056-FF8D-43A1-B29E-04C97D693BD3}">
      <dgm:prSet/>
      <dgm:spPr/>
      <dgm:t>
        <a:bodyPr/>
        <a:lstStyle/>
        <a:p>
          <a:pPr algn="just"/>
          <a:r>
            <a:rPr lang="es-MX" b="1" dirty="0" smtClean="0">
              <a:solidFill>
                <a:schemeClr val="tx1"/>
              </a:solidFill>
              <a:latin typeface="Adobe Caslon Pro"/>
            </a:rPr>
            <a:t>c)  Asignar  Peso Individual de la Meta, Objetivo y/o Función, considerando que la suma total de los pesos, de las diversas metas y objetivos utilizados, deberá ser igual a 100</a:t>
          </a:r>
          <a:endParaRPr lang="es-MX" b="1" dirty="0">
            <a:solidFill>
              <a:schemeClr val="tx1"/>
            </a:solidFill>
            <a:latin typeface="Adobe Caslon Pro"/>
          </a:endParaRPr>
        </a:p>
      </dgm:t>
    </dgm:pt>
    <dgm:pt modelId="{EBCCD2B0-D17C-491E-8DED-DEFB9657B840}" type="parTrans" cxnId="{6B760746-F44E-44E4-8823-63C2D28C6C68}">
      <dgm:prSet/>
      <dgm:spPr/>
      <dgm:t>
        <a:bodyPr/>
        <a:lstStyle/>
        <a:p>
          <a:pPr algn="just"/>
          <a:endParaRPr lang="es-MX" b="1">
            <a:solidFill>
              <a:schemeClr val="tx1"/>
            </a:solidFill>
            <a:latin typeface="Adobe Caslon Pro"/>
          </a:endParaRPr>
        </a:p>
      </dgm:t>
    </dgm:pt>
    <dgm:pt modelId="{6130CAC9-F38C-4AED-A8B3-DAD24BA61A08}" type="sibTrans" cxnId="{6B760746-F44E-44E4-8823-63C2D28C6C68}">
      <dgm:prSet/>
      <dgm:spPr/>
      <dgm:t>
        <a:bodyPr/>
        <a:lstStyle/>
        <a:p>
          <a:pPr algn="just"/>
          <a:endParaRPr lang="es-MX" b="1">
            <a:solidFill>
              <a:schemeClr val="tx1"/>
            </a:solidFill>
            <a:latin typeface="Adobe Caslon Pro"/>
          </a:endParaRPr>
        </a:p>
      </dgm:t>
    </dgm:pt>
    <dgm:pt modelId="{0BBB6AAA-A679-4097-A943-D1AF05EBE202}">
      <dgm:prSet/>
      <dgm:spPr/>
      <dgm:t>
        <a:bodyPr/>
        <a:lstStyle/>
        <a:p>
          <a:endParaRPr lang="es-MX" b="1" dirty="0">
            <a:solidFill>
              <a:schemeClr val="tx1"/>
            </a:solidFill>
            <a:latin typeface="Adobe Caslon Pro"/>
          </a:endParaRPr>
        </a:p>
      </dgm:t>
    </dgm:pt>
    <dgm:pt modelId="{C96FDDF5-08CB-4BA1-A9C0-1CCC5D776447}" type="parTrans" cxnId="{968AFD8A-AE83-4701-9874-3B1D606F95B6}">
      <dgm:prSet/>
      <dgm:spPr/>
      <dgm:t>
        <a:bodyPr/>
        <a:lstStyle/>
        <a:p>
          <a:pPr algn="just"/>
          <a:endParaRPr lang="es-MX" b="1">
            <a:solidFill>
              <a:schemeClr val="tx1"/>
            </a:solidFill>
            <a:latin typeface="Adobe Caslon Pro"/>
          </a:endParaRPr>
        </a:p>
      </dgm:t>
    </dgm:pt>
    <dgm:pt modelId="{D8E92598-2511-44C9-8C14-9AABF3678899}" type="sibTrans" cxnId="{968AFD8A-AE83-4701-9874-3B1D606F95B6}">
      <dgm:prSet/>
      <dgm:spPr/>
      <dgm:t>
        <a:bodyPr/>
        <a:lstStyle/>
        <a:p>
          <a:pPr algn="just"/>
          <a:endParaRPr lang="es-MX" b="1">
            <a:solidFill>
              <a:schemeClr val="tx1"/>
            </a:solidFill>
            <a:latin typeface="Adobe Caslon Pro"/>
          </a:endParaRPr>
        </a:p>
      </dgm:t>
    </dgm:pt>
    <dgm:pt modelId="{8FD73BC3-BA1C-462D-AAE8-08FD14A55BF0}" type="pres">
      <dgm:prSet presAssocID="{FB3A7D1D-7884-4EE7-B743-0A17451E275C}" presName="diagram" presStyleCnt="0">
        <dgm:presLayoutVars>
          <dgm:chMax val="1"/>
          <dgm:dir/>
          <dgm:animLvl val="ctr"/>
          <dgm:resizeHandles val="exact"/>
        </dgm:presLayoutVars>
      </dgm:prSet>
      <dgm:spPr/>
      <dgm:t>
        <a:bodyPr/>
        <a:lstStyle/>
        <a:p>
          <a:endParaRPr lang="es-MX"/>
        </a:p>
      </dgm:t>
    </dgm:pt>
    <dgm:pt modelId="{23E2A153-4422-4E75-84B6-F924BA3E57B2}" type="pres">
      <dgm:prSet presAssocID="{FB3A7D1D-7884-4EE7-B743-0A17451E275C}" presName="matrix" presStyleCnt="0"/>
      <dgm:spPr/>
      <dgm:t>
        <a:bodyPr/>
        <a:lstStyle/>
        <a:p>
          <a:endParaRPr lang="es-MX"/>
        </a:p>
      </dgm:t>
    </dgm:pt>
    <dgm:pt modelId="{59E2993E-06D0-4B06-A779-2355332AFA2D}" type="pres">
      <dgm:prSet presAssocID="{FB3A7D1D-7884-4EE7-B743-0A17451E275C}" presName="tile1" presStyleLbl="node1" presStyleIdx="0" presStyleCnt="4"/>
      <dgm:spPr/>
      <dgm:t>
        <a:bodyPr/>
        <a:lstStyle/>
        <a:p>
          <a:endParaRPr lang="es-MX"/>
        </a:p>
      </dgm:t>
    </dgm:pt>
    <dgm:pt modelId="{AD1AE429-3675-453F-8651-984C39A419EC}" type="pres">
      <dgm:prSet presAssocID="{FB3A7D1D-7884-4EE7-B743-0A17451E275C}" presName="tile1text" presStyleLbl="node1" presStyleIdx="0" presStyleCnt="4">
        <dgm:presLayoutVars>
          <dgm:chMax val="0"/>
          <dgm:chPref val="0"/>
          <dgm:bulletEnabled val="1"/>
        </dgm:presLayoutVars>
      </dgm:prSet>
      <dgm:spPr/>
      <dgm:t>
        <a:bodyPr/>
        <a:lstStyle/>
        <a:p>
          <a:endParaRPr lang="es-MX"/>
        </a:p>
      </dgm:t>
    </dgm:pt>
    <dgm:pt modelId="{00C4181A-073A-4B30-A8F1-413EED24384D}" type="pres">
      <dgm:prSet presAssocID="{FB3A7D1D-7884-4EE7-B743-0A17451E275C}" presName="tile2" presStyleLbl="node1" presStyleIdx="1" presStyleCnt="4"/>
      <dgm:spPr/>
      <dgm:t>
        <a:bodyPr/>
        <a:lstStyle/>
        <a:p>
          <a:endParaRPr lang="es-MX"/>
        </a:p>
      </dgm:t>
    </dgm:pt>
    <dgm:pt modelId="{EDCBE516-CC9F-40AB-BBB5-21DE149CA38B}" type="pres">
      <dgm:prSet presAssocID="{FB3A7D1D-7884-4EE7-B743-0A17451E275C}" presName="tile2text" presStyleLbl="node1" presStyleIdx="1" presStyleCnt="4">
        <dgm:presLayoutVars>
          <dgm:chMax val="0"/>
          <dgm:chPref val="0"/>
          <dgm:bulletEnabled val="1"/>
        </dgm:presLayoutVars>
      </dgm:prSet>
      <dgm:spPr/>
      <dgm:t>
        <a:bodyPr/>
        <a:lstStyle/>
        <a:p>
          <a:endParaRPr lang="es-MX"/>
        </a:p>
      </dgm:t>
    </dgm:pt>
    <dgm:pt modelId="{332CBBA8-6DAD-4CB8-AF93-CEE17D99177C}" type="pres">
      <dgm:prSet presAssocID="{FB3A7D1D-7884-4EE7-B743-0A17451E275C}" presName="tile3" presStyleLbl="node1" presStyleIdx="2" presStyleCnt="4"/>
      <dgm:spPr/>
      <dgm:t>
        <a:bodyPr/>
        <a:lstStyle/>
        <a:p>
          <a:endParaRPr lang="es-MX"/>
        </a:p>
      </dgm:t>
    </dgm:pt>
    <dgm:pt modelId="{B68932BD-1492-4540-B85D-ECEBC20A1678}" type="pres">
      <dgm:prSet presAssocID="{FB3A7D1D-7884-4EE7-B743-0A17451E275C}" presName="tile3text" presStyleLbl="node1" presStyleIdx="2" presStyleCnt="4">
        <dgm:presLayoutVars>
          <dgm:chMax val="0"/>
          <dgm:chPref val="0"/>
          <dgm:bulletEnabled val="1"/>
        </dgm:presLayoutVars>
      </dgm:prSet>
      <dgm:spPr/>
      <dgm:t>
        <a:bodyPr/>
        <a:lstStyle/>
        <a:p>
          <a:endParaRPr lang="es-MX"/>
        </a:p>
      </dgm:t>
    </dgm:pt>
    <dgm:pt modelId="{085FF8C2-0D02-4075-A190-7743D76C620C}" type="pres">
      <dgm:prSet presAssocID="{FB3A7D1D-7884-4EE7-B743-0A17451E275C}" presName="tile4" presStyleLbl="node1" presStyleIdx="3" presStyleCnt="4"/>
      <dgm:spPr/>
      <dgm:t>
        <a:bodyPr/>
        <a:lstStyle/>
        <a:p>
          <a:endParaRPr lang="es-MX"/>
        </a:p>
      </dgm:t>
    </dgm:pt>
    <dgm:pt modelId="{F9DCC303-F7AC-4EE6-8FCC-BBB66467F65A}" type="pres">
      <dgm:prSet presAssocID="{FB3A7D1D-7884-4EE7-B743-0A17451E275C}" presName="tile4text" presStyleLbl="node1" presStyleIdx="3" presStyleCnt="4">
        <dgm:presLayoutVars>
          <dgm:chMax val="0"/>
          <dgm:chPref val="0"/>
          <dgm:bulletEnabled val="1"/>
        </dgm:presLayoutVars>
      </dgm:prSet>
      <dgm:spPr/>
      <dgm:t>
        <a:bodyPr/>
        <a:lstStyle/>
        <a:p>
          <a:endParaRPr lang="es-MX"/>
        </a:p>
      </dgm:t>
    </dgm:pt>
    <dgm:pt modelId="{03991993-64A0-418D-BF70-9A41014DAA51}" type="pres">
      <dgm:prSet presAssocID="{FB3A7D1D-7884-4EE7-B743-0A17451E275C}" presName="centerTile" presStyleLbl="fgShp" presStyleIdx="0" presStyleCnt="1">
        <dgm:presLayoutVars>
          <dgm:chMax val="0"/>
          <dgm:chPref val="0"/>
        </dgm:presLayoutVars>
      </dgm:prSet>
      <dgm:spPr/>
      <dgm:t>
        <a:bodyPr/>
        <a:lstStyle/>
        <a:p>
          <a:endParaRPr lang="es-MX"/>
        </a:p>
      </dgm:t>
    </dgm:pt>
  </dgm:ptLst>
  <dgm:cxnLst>
    <dgm:cxn modelId="{3A23EC13-C0A2-404D-80E4-39DA790CCCE9}" type="presOf" srcId="{2F17B6EC-9CD8-4131-A90A-693FABCEFFB2}" destId="{03991993-64A0-418D-BF70-9A41014DAA51}" srcOrd="0" destOrd="0" presId="urn:microsoft.com/office/officeart/2005/8/layout/matrix1"/>
    <dgm:cxn modelId="{43D9664B-46E0-4F58-ACC5-9356DED6F7C9}" srcId="{FB3A7D1D-7884-4EE7-B743-0A17451E275C}" destId="{2F17B6EC-9CD8-4131-A90A-693FABCEFFB2}" srcOrd="0" destOrd="0" parTransId="{74FEC0B1-23B0-43AF-94AD-33C5F0A9AB42}" sibTransId="{E436A8FE-9BF9-4459-BBA2-E44291B65627}"/>
    <dgm:cxn modelId="{921FE851-F24D-408F-B974-C73D31333C09}" srcId="{2F17B6EC-9CD8-4131-A90A-693FABCEFFB2}" destId="{49B31AC2-139D-4106-9C7E-959CB8DE3D87}" srcOrd="7" destOrd="0" parTransId="{DA9AC039-D2CF-4C4F-AC5B-8BDE3A78331B}" sibTransId="{A9909AA1-0AEB-484D-962C-B0299E8D470B}"/>
    <dgm:cxn modelId="{968AFD8A-AE83-4701-9874-3B1D606F95B6}" srcId="{2F17B6EC-9CD8-4131-A90A-693FABCEFFB2}" destId="{0BBB6AAA-A679-4097-A943-D1AF05EBE202}" srcOrd="4" destOrd="0" parTransId="{C96FDDF5-08CB-4BA1-A9C0-1CCC5D776447}" sibTransId="{D8E92598-2511-44C9-8C14-9AABF3678899}"/>
    <dgm:cxn modelId="{5E18825D-9228-4266-BE0F-8221FBA7C4C3}" type="presOf" srcId="{EA80E19C-2169-4B2B-98FF-C014FB0EBE75}" destId="{00C4181A-073A-4B30-A8F1-413EED24384D}" srcOrd="0" destOrd="0" presId="urn:microsoft.com/office/officeart/2005/8/layout/matrix1"/>
    <dgm:cxn modelId="{43831048-9110-4CE6-B730-4EF4D731DB36}" type="presOf" srcId="{FB3A7D1D-7884-4EE7-B743-0A17451E275C}" destId="{8FD73BC3-BA1C-462D-AAE8-08FD14A55BF0}" srcOrd="0" destOrd="0" presId="urn:microsoft.com/office/officeart/2005/8/layout/matrix1"/>
    <dgm:cxn modelId="{D9125C3C-68BB-4C46-97A7-0C72C28CCF40}" srcId="{2F17B6EC-9CD8-4131-A90A-693FABCEFFB2}" destId="{EA80E19C-2169-4B2B-98FF-C014FB0EBE75}" srcOrd="1" destOrd="0" parTransId="{C4B1A90A-C1E1-415B-BAFF-4ADDB0405911}" sibTransId="{6433AC2E-F785-4181-B98F-C1A4670A09B3}"/>
    <dgm:cxn modelId="{FFF6AA1C-E48D-4A7C-B664-12E27BFDEDC8}" type="presOf" srcId="{0E644056-FF8D-43A1-B29E-04C97D693BD3}" destId="{332CBBA8-6DAD-4CB8-AF93-CEE17D99177C}" srcOrd="0" destOrd="0" presId="urn:microsoft.com/office/officeart/2005/8/layout/matrix1"/>
    <dgm:cxn modelId="{E1CA24B4-5771-4FFE-A5D7-3837A2BE6696}" srcId="{2F17B6EC-9CD8-4131-A90A-693FABCEFFB2}" destId="{7F53E96E-78D9-4135-B6C7-1C2857941E59}" srcOrd="5" destOrd="0" parTransId="{4753CB97-CACB-4DC4-9944-B1A90F88EF4A}" sibTransId="{01A60E4A-9922-445D-993B-9C7451C2E23F}"/>
    <dgm:cxn modelId="{1185F19F-A666-4A89-81F3-AF84062F106E}" type="presOf" srcId="{EA80E19C-2169-4B2B-98FF-C014FB0EBE75}" destId="{EDCBE516-CC9F-40AB-BBB5-21DE149CA38B}" srcOrd="1" destOrd="0" presId="urn:microsoft.com/office/officeart/2005/8/layout/matrix1"/>
    <dgm:cxn modelId="{6CB31739-9177-4FD1-8840-73858081887D}" type="presOf" srcId="{599B04AD-5126-4EA8-ACCA-2087584BC9D5}" destId="{F9DCC303-F7AC-4EE6-8FCC-BBB66467F65A}" srcOrd="1" destOrd="0" presId="urn:microsoft.com/office/officeart/2005/8/layout/matrix1"/>
    <dgm:cxn modelId="{32FBAD26-4D84-4020-9AB7-644DBE98C07F}" type="presOf" srcId="{784FF754-08D0-4EC8-ACC5-9B9D8F7B7D4A}" destId="{AD1AE429-3675-453F-8651-984C39A419EC}" srcOrd="1" destOrd="0" presId="urn:microsoft.com/office/officeart/2005/8/layout/matrix1"/>
    <dgm:cxn modelId="{08383584-A458-4FDA-80CB-19FBC35FFCAE}" type="presOf" srcId="{599B04AD-5126-4EA8-ACCA-2087584BC9D5}" destId="{085FF8C2-0D02-4075-A190-7743D76C620C}" srcOrd="0" destOrd="0" presId="urn:microsoft.com/office/officeart/2005/8/layout/matrix1"/>
    <dgm:cxn modelId="{91447B8D-0A54-4B3A-B4AE-09B38CBC5ED1}" srcId="{2F17B6EC-9CD8-4131-A90A-693FABCEFFB2}" destId="{784FF754-08D0-4EC8-ACC5-9B9D8F7B7D4A}" srcOrd="0" destOrd="0" parTransId="{03D678F1-89E4-42BB-8D00-B62931F14809}" sibTransId="{462330F5-B6BC-40B1-9E7E-3F2349203E94}"/>
    <dgm:cxn modelId="{C5304D2F-00DF-42B9-A6A7-A1345D27894B}" type="presOf" srcId="{784FF754-08D0-4EC8-ACC5-9B9D8F7B7D4A}" destId="{59E2993E-06D0-4B06-A779-2355332AFA2D}" srcOrd="0" destOrd="0" presId="urn:microsoft.com/office/officeart/2005/8/layout/matrix1"/>
    <dgm:cxn modelId="{5697403B-BC2F-4402-B0C6-15B9A33902D4}" srcId="{2F17B6EC-9CD8-4131-A90A-693FABCEFFB2}" destId="{9F1AE827-A8BB-4C8C-BEF6-8E5FE68586A4}" srcOrd="6" destOrd="0" parTransId="{1CB4E155-4BF7-4965-BB01-4A2F4DDA6D39}" sibTransId="{51604F50-2AB8-4F24-8290-495D3B1C0025}"/>
    <dgm:cxn modelId="{56936508-0270-4FC4-82CA-C0E2BEF862CE}" type="presOf" srcId="{0E644056-FF8D-43A1-B29E-04C97D693BD3}" destId="{B68932BD-1492-4540-B85D-ECEBC20A1678}" srcOrd="1" destOrd="0" presId="urn:microsoft.com/office/officeart/2005/8/layout/matrix1"/>
    <dgm:cxn modelId="{BA695287-83F7-43C1-9E6A-8409B3CEFB7F}" srcId="{2F17B6EC-9CD8-4131-A90A-693FABCEFFB2}" destId="{599B04AD-5126-4EA8-ACCA-2087584BC9D5}" srcOrd="3" destOrd="0" parTransId="{0D2E5763-9D2E-4BA2-9479-A53D8A929CF8}" sibTransId="{174EEFD4-F6D6-4319-9406-BB4E4D368EDC}"/>
    <dgm:cxn modelId="{6B760746-F44E-44E4-8823-63C2D28C6C68}" srcId="{2F17B6EC-9CD8-4131-A90A-693FABCEFFB2}" destId="{0E644056-FF8D-43A1-B29E-04C97D693BD3}" srcOrd="2" destOrd="0" parTransId="{EBCCD2B0-D17C-491E-8DED-DEFB9657B840}" sibTransId="{6130CAC9-F38C-4AED-A8B3-DAD24BA61A08}"/>
    <dgm:cxn modelId="{D0533C76-9283-4530-A553-43B961971C1B}" type="presParOf" srcId="{8FD73BC3-BA1C-462D-AAE8-08FD14A55BF0}" destId="{23E2A153-4422-4E75-84B6-F924BA3E57B2}" srcOrd="0" destOrd="0" presId="urn:microsoft.com/office/officeart/2005/8/layout/matrix1"/>
    <dgm:cxn modelId="{1D16A0F5-6AC3-4F88-900D-EC1EEF041D30}" type="presParOf" srcId="{23E2A153-4422-4E75-84B6-F924BA3E57B2}" destId="{59E2993E-06D0-4B06-A779-2355332AFA2D}" srcOrd="0" destOrd="0" presId="urn:microsoft.com/office/officeart/2005/8/layout/matrix1"/>
    <dgm:cxn modelId="{77376618-ABD1-449B-81B1-AFFD100F9D92}" type="presParOf" srcId="{23E2A153-4422-4E75-84B6-F924BA3E57B2}" destId="{AD1AE429-3675-453F-8651-984C39A419EC}" srcOrd="1" destOrd="0" presId="urn:microsoft.com/office/officeart/2005/8/layout/matrix1"/>
    <dgm:cxn modelId="{16F15F42-F5F8-4631-8E89-0190744ED9B2}" type="presParOf" srcId="{23E2A153-4422-4E75-84B6-F924BA3E57B2}" destId="{00C4181A-073A-4B30-A8F1-413EED24384D}" srcOrd="2" destOrd="0" presId="urn:microsoft.com/office/officeart/2005/8/layout/matrix1"/>
    <dgm:cxn modelId="{A5063319-463B-4A29-8E3D-587898AE47DB}" type="presParOf" srcId="{23E2A153-4422-4E75-84B6-F924BA3E57B2}" destId="{EDCBE516-CC9F-40AB-BBB5-21DE149CA38B}" srcOrd="3" destOrd="0" presId="urn:microsoft.com/office/officeart/2005/8/layout/matrix1"/>
    <dgm:cxn modelId="{C71BA035-827B-4E0E-8112-99F69F61151A}" type="presParOf" srcId="{23E2A153-4422-4E75-84B6-F924BA3E57B2}" destId="{332CBBA8-6DAD-4CB8-AF93-CEE17D99177C}" srcOrd="4" destOrd="0" presId="urn:microsoft.com/office/officeart/2005/8/layout/matrix1"/>
    <dgm:cxn modelId="{DFE41FC7-F84B-4728-8767-05E648755C16}" type="presParOf" srcId="{23E2A153-4422-4E75-84B6-F924BA3E57B2}" destId="{B68932BD-1492-4540-B85D-ECEBC20A1678}" srcOrd="5" destOrd="0" presId="urn:microsoft.com/office/officeart/2005/8/layout/matrix1"/>
    <dgm:cxn modelId="{B9ACEDA1-C265-4E56-915F-DFADFB97F530}" type="presParOf" srcId="{23E2A153-4422-4E75-84B6-F924BA3E57B2}" destId="{085FF8C2-0D02-4075-A190-7743D76C620C}" srcOrd="6" destOrd="0" presId="urn:microsoft.com/office/officeart/2005/8/layout/matrix1"/>
    <dgm:cxn modelId="{2E150C62-9EAE-4A2B-ACC3-1FEFBBFF3CEF}" type="presParOf" srcId="{23E2A153-4422-4E75-84B6-F924BA3E57B2}" destId="{F9DCC303-F7AC-4EE6-8FCC-BBB66467F65A}" srcOrd="7" destOrd="0" presId="urn:microsoft.com/office/officeart/2005/8/layout/matrix1"/>
    <dgm:cxn modelId="{08C739FE-7906-44A1-A09D-E5A26F4E53B7}" type="presParOf" srcId="{8FD73BC3-BA1C-462D-AAE8-08FD14A55BF0}" destId="{03991993-64A0-418D-BF70-9A41014DAA5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4D7497-8FA4-4F9D-9F69-9EB1E12904F9}" type="doc">
      <dgm:prSet loTypeId="urn:microsoft.com/office/officeart/2005/8/layout/hProcess9" loCatId="process" qsTypeId="urn:microsoft.com/office/officeart/2005/8/quickstyle/3d2" qsCatId="3D" csTypeId="urn:microsoft.com/office/officeart/2005/8/colors/accent3_4" csCatId="accent3" phldr="1"/>
      <dgm:spPr/>
    </dgm:pt>
    <dgm:pt modelId="{EE81E38B-3E03-4655-A714-5FCFB5AB8795}">
      <dgm:prSet phldrT="[Texto]" custT="1"/>
      <dgm:spPr/>
      <dgm:t>
        <a:bodyPr/>
        <a:lstStyle/>
        <a:p>
          <a:pPr algn="ctr"/>
          <a:r>
            <a:rPr lang="es-MX" sz="1200" b="1" dirty="0" smtClean="0">
              <a:solidFill>
                <a:schemeClr val="tx1"/>
              </a:solidFill>
            </a:rPr>
            <a:t>Utilizar un verbo activo, orientado a resultados, ya sea de implantación, operación, mejora, mantenimiento o actividades de coordinación</a:t>
          </a:r>
          <a:endParaRPr lang="es-MX" sz="1200" b="1" dirty="0">
            <a:solidFill>
              <a:schemeClr val="tx1"/>
            </a:solidFill>
          </a:endParaRPr>
        </a:p>
      </dgm:t>
    </dgm:pt>
    <dgm:pt modelId="{84901AC9-11D4-47CB-B5C3-0906A873DD1E}" type="parTrans" cxnId="{DF8F6ED6-AFF0-479E-BE6A-7EB6BC36AE78}">
      <dgm:prSet/>
      <dgm:spPr/>
      <dgm:t>
        <a:bodyPr/>
        <a:lstStyle/>
        <a:p>
          <a:endParaRPr lang="es-MX" sz="1200" b="1">
            <a:solidFill>
              <a:schemeClr val="tx1"/>
            </a:solidFill>
          </a:endParaRPr>
        </a:p>
      </dgm:t>
    </dgm:pt>
    <dgm:pt modelId="{E1DD73E4-B53F-48E4-B331-04175E29387A}" type="sibTrans" cxnId="{DF8F6ED6-AFF0-479E-BE6A-7EB6BC36AE78}">
      <dgm:prSet/>
      <dgm:spPr/>
      <dgm:t>
        <a:bodyPr/>
        <a:lstStyle/>
        <a:p>
          <a:endParaRPr lang="es-MX" sz="1200" b="1">
            <a:solidFill>
              <a:schemeClr val="tx1"/>
            </a:solidFill>
          </a:endParaRPr>
        </a:p>
      </dgm:t>
    </dgm:pt>
    <dgm:pt modelId="{57BE2EEA-8E1C-45EE-9FE1-A53A00F7298F}">
      <dgm:prSet phldrT="[Texto]" custT="1"/>
      <dgm:spPr/>
      <dgm:t>
        <a:bodyPr/>
        <a:lstStyle/>
        <a:p>
          <a:pPr algn="ctr"/>
          <a:r>
            <a:rPr lang="es-MX" sz="1200" b="1" smtClean="0">
              <a:solidFill>
                <a:schemeClr val="tx1"/>
              </a:solidFill>
            </a:rPr>
            <a:t>Describir el indicador de desempeño respectivo, incorporando una unidad de medida, de modo corto, preciso y claro;</a:t>
          </a:r>
          <a:endParaRPr lang="es-MX" sz="1200" b="1" dirty="0">
            <a:solidFill>
              <a:schemeClr val="tx1"/>
            </a:solidFill>
          </a:endParaRPr>
        </a:p>
      </dgm:t>
    </dgm:pt>
    <dgm:pt modelId="{AE16763A-EC41-4A7F-B70A-E83CDC1E2EC8}" type="parTrans" cxnId="{22A68C20-66DC-48FF-B284-29EFC381CB62}">
      <dgm:prSet/>
      <dgm:spPr/>
      <dgm:t>
        <a:bodyPr/>
        <a:lstStyle/>
        <a:p>
          <a:endParaRPr lang="es-MX" sz="1200" b="1">
            <a:solidFill>
              <a:schemeClr val="tx1"/>
            </a:solidFill>
          </a:endParaRPr>
        </a:p>
      </dgm:t>
    </dgm:pt>
    <dgm:pt modelId="{C5278DBE-F606-4F36-A547-D92A331A9F74}" type="sibTrans" cxnId="{22A68C20-66DC-48FF-B284-29EFC381CB62}">
      <dgm:prSet/>
      <dgm:spPr/>
      <dgm:t>
        <a:bodyPr/>
        <a:lstStyle/>
        <a:p>
          <a:endParaRPr lang="es-MX" sz="1200" b="1">
            <a:solidFill>
              <a:schemeClr val="tx1"/>
            </a:solidFill>
          </a:endParaRPr>
        </a:p>
      </dgm:t>
    </dgm:pt>
    <dgm:pt modelId="{382524F9-CEE5-494D-84EA-855341FC9BE1}">
      <dgm:prSet phldrT="[Texto]" custT="1"/>
      <dgm:spPr/>
      <dgm:t>
        <a:bodyPr/>
        <a:lstStyle/>
        <a:p>
          <a:r>
            <a:rPr lang="es-MX" sz="1200" b="1" dirty="0" smtClean="0">
              <a:solidFill>
                <a:schemeClr val="tx1"/>
              </a:solidFill>
            </a:rPr>
            <a:t>Establecer una unidad de medida, conforme al tipo de indicador, en términos de cantidad, calidad, tiempo, costo, o cualquier combinación de éstos</a:t>
          </a:r>
        </a:p>
      </dgm:t>
    </dgm:pt>
    <dgm:pt modelId="{3C3CC774-772D-4C76-ACAF-C6154DE0AA72}" type="parTrans" cxnId="{A2B19809-15B1-41FA-8136-1AD3BC285B6D}">
      <dgm:prSet/>
      <dgm:spPr/>
      <dgm:t>
        <a:bodyPr/>
        <a:lstStyle/>
        <a:p>
          <a:endParaRPr lang="es-MX" sz="1200" b="1">
            <a:solidFill>
              <a:schemeClr val="tx1"/>
            </a:solidFill>
          </a:endParaRPr>
        </a:p>
      </dgm:t>
    </dgm:pt>
    <dgm:pt modelId="{FE0DCF6A-540A-4538-901B-54074DEAF685}" type="sibTrans" cxnId="{A2B19809-15B1-41FA-8136-1AD3BC285B6D}">
      <dgm:prSet/>
      <dgm:spPr/>
      <dgm:t>
        <a:bodyPr/>
        <a:lstStyle/>
        <a:p>
          <a:endParaRPr lang="es-MX" sz="1200" b="1">
            <a:solidFill>
              <a:schemeClr val="tx1"/>
            </a:solidFill>
          </a:endParaRPr>
        </a:p>
      </dgm:t>
    </dgm:pt>
    <dgm:pt modelId="{34679DF3-DEA7-4C6E-9F06-60EFA39AA5C6}">
      <dgm:prSet custT="1"/>
      <dgm:spPr/>
      <dgm:t>
        <a:bodyPr/>
        <a:lstStyle/>
        <a:p>
          <a:r>
            <a:rPr lang="es-MX" sz="1200" b="1" dirty="0" smtClean="0">
              <a:solidFill>
                <a:schemeClr val="tx1"/>
              </a:solidFill>
            </a:rPr>
            <a:t>Establecer los parámetros de las metas, asignando un valor diferencial a los distintos niveles de logro de las metas, a fin de tener certeza del valor que puede alcanzar un desempeño específico de la misma</a:t>
          </a:r>
          <a:endParaRPr lang="es-MX" sz="1200" b="1" dirty="0">
            <a:solidFill>
              <a:schemeClr val="tx1"/>
            </a:solidFill>
          </a:endParaRPr>
        </a:p>
      </dgm:t>
    </dgm:pt>
    <dgm:pt modelId="{FE42A165-8B85-4E66-AF9C-682D48725FB1}" type="parTrans" cxnId="{5EC4903B-2A35-42A1-97B5-96C99CF17693}">
      <dgm:prSet/>
      <dgm:spPr/>
      <dgm:t>
        <a:bodyPr/>
        <a:lstStyle/>
        <a:p>
          <a:endParaRPr lang="es-MX" sz="1200" b="1">
            <a:solidFill>
              <a:schemeClr val="tx1"/>
            </a:solidFill>
          </a:endParaRPr>
        </a:p>
      </dgm:t>
    </dgm:pt>
    <dgm:pt modelId="{9BF7A581-BA18-45F1-B14A-EDE81E64F042}" type="sibTrans" cxnId="{5EC4903B-2A35-42A1-97B5-96C99CF17693}">
      <dgm:prSet/>
      <dgm:spPr/>
      <dgm:t>
        <a:bodyPr/>
        <a:lstStyle/>
        <a:p>
          <a:endParaRPr lang="es-MX" sz="1200" b="1">
            <a:solidFill>
              <a:schemeClr val="tx1"/>
            </a:solidFill>
          </a:endParaRPr>
        </a:p>
      </dgm:t>
    </dgm:pt>
    <dgm:pt modelId="{86777C59-7991-4C7D-8637-3CEE5763FBCA}">
      <dgm:prSet custT="1"/>
      <dgm:spPr/>
      <dgm:t>
        <a:bodyPr/>
        <a:lstStyle/>
        <a:p>
          <a:r>
            <a:rPr lang="es-MX" sz="1200" b="1" dirty="0" smtClean="0">
              <a:solidFill>
                <a:schemeClr val="tx1"/>
              </a:solidFill>
            </a:rPr>
            <a:t>Establecer los parámetros de las metas, asignando un valor diferencial a los distintos niveles de logro de las metas, a fin de tener certeza del valor que puede alcanzar un desempeño específico de la misma.</a:t>
          </a:r>
        </a:p>
        <a:p>
          <a:r>
            <a:rPr lang="es-MX" sz="1200" b="1" dirty="0" smtClean="0">
              <a:solidFill>
                <a:schemeClr val="tx1"/>
              </a:solidFill>
            </a:rPr>
            <a:t>- </a:t>
          </a:r>
          <a:r>
            <a:rPr lang="es-MX" sz="1200" b="1" i="1" dirty="0" smtClean="0">
              <a:solidFill>
                <a:schemeClr val="tx1"/>
              </a:solidFill>
            </a:rPr>
            <a:t>Desempeño excelente-</a:t>
          </a:r>
        </a:p>
        <a:p>
          <a:r>
            <a:rPr lang="es-MX" sz="1200" b="1" i="1" dirty="0" smtClean="0">
              <a:solidFill>
                <a:schemeClr val="tx1"/>
              </a:solidFill>
            </a:rPr>
            <a:t>-Desempeño  satisfactorio</a:t>
          </a:r>
        </a:p>
        <a:p>
          <a:r>
            <a:rPr lang="es-MX" sz="1200" b="1" i="1" dirty="0" smtClean="0">
              <a:solidFill>
                <a:schemeClr val="tx1"/>
              </a:solidFill>
            </a:rPr>
            <a:t>-Desempeño no satisfactorio</a:t>
          </a:r>
        </a:p>
        <a:p>
          <a:r>
            <a:rPr lang="es-MX" sz="1200" b="1" i="1" dirty="0" smtClean="0">
              <a:solidFill>
                <a:schemeClr val="tx1"/>
              </a:solidFill>
            </a:rPr>
            <a:t>-Desempeño deficiente</a:t>
          </a:r>
          <a:endParaRPr lang="es-MX" sz="1200" b="1" i="1" dirty="0">
            <a:solidFill>
              <a:schemeClr val="tx1"/>
            </a:solidFill>
          </a:endParaRPr>
        </a:p>
      </dgm:t>
    </dgm:pt>
    <dgm:pt modelId="{4683C7BB-C0FC-4FA9-BDC6-C0DEF148F0AF}" type="parTrans" cxnId="{48FFC813-7C93-4E2E-973D-5974B08370B8}">
      <dgm:prSet/>
      <dgm:spPr/>
      <dgm:t>
        <a:bodyPr/>
        <a:lstStyle/>
        <a:p>
          <a:endParaRPr lang="es-MX" sz="1200" b="1">
            <a:solidFill>
              <a:schemeClr val="tx1"/>
            </a:solidFill>
          </a:endParaRPr>
        </a:p>
      </dgm:t>
    </dgm:pt>
    <dgm:pt modelId="{CC51F372-E540-4811-969E-17C4C8224469}" type="sibTrans" cxnId="{48FFC813-7C93-4E2E-973D-5974B08370B8}">
      <dgm:prSet/>
      <dgm:spPr/>
      <dgm:t>
        <a:bodyPr/>
        <a:lstStyle/>
        <a:p>
          <a:endParaRPr lang="es-MX" sz="1200" b="1">
            <a:solidFill>
              <a:schemeClr val="tx1"/>
            </a:solidFill>
          </a:endParaRPr>
        </a:p>
      </dgm:t>
    </dgm:pt>
    <dgm:pt modelId="{42092767-E346-4B0D-9A6F-086FB0D3D47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rPr>
            <a:t>Asignar a cada meta de desempeño individual una ponderación específica en función del número de metas que se evaluarán y su importancia o impacto</a:t>
          </a:r>
        </a:p>
        <a:p>
          <a:pPr defTabSz="355600">
            <a:lnSpc>
              <a:spcPct val="90000"/>
            </a:lnSpc>
            <a:spcBef>
              <a:spcPct val="0"/>
            </a:spcBef>
            <a:spcAft>
              <a:spcPct val="35000"/>
            </a:spcAft>
          </a:pPr>
          <a:endParaRPr lang="es-MX" sz="1200" b="1" dirty="0">
            <a:solidFill>
              <a:schemeClr val="tx1"/>
            </a:solidFill>
          </a:endParaRPr>
        </a:p>
      </dgm:t>
    </dgm:pt>
    <dgm:pt modelId="{77074998-6780-4D4C-8CB6-538C59C88B0B}" type="parTrans" cxnId="{83605379-3955-45C2-96E6-94A87A4FC82B}">
      <dgm:prSet/>
      <dgm:spPr/>
      <dgm:t>
        <a:bodyPr/>
        <a:lstStyle/>
        <a:p>
          <a:endParaRPr lang="es-MX" sz="1200" b="1">
            <a:solidFill>
              <a:schemeClr val="tx1"/>
            </a:solidFill>
          </a:endParaRPr>
        </a:p>
      </dgm:t>
    </dgm:pt>
    <dgm:pt modelId="{46442D31-F6E2-48E7-8FC3-79327238F30D}" type="sibTrans" cxnId="{83605379-3955-45C2-96E6-94A87A4FC82B}">
      <dgm:prSet/>
      <dgm:spPr/>
      <dgm:t>
        <a:bodyPr/>
        <a:lstStyle/>
        <a:p>
          <a:endParaRPr lang="es-MX" sz="1200" b="1">
            <a:solidFill>
              <a:schemeClr val="tx1"/>
            </a:solidFill>
          </a:endParaRPr>
        </a:p>
      </dgm:t>
    </dgm:pt>
    <dgm:pt modelId="{D600CF90-D4D4-4CF5-ACD5-A612007FF3DD}" type="pres">
      <dgm:prSet presAssocID="{AE4D7497-8FA4-4F9D-9F69-9EB1E12904F9}" presName="CompostProcess" presStyleCnt="0">
        <dgm:presLayoutVars>
          <dgm:dir/>
          <dgm:resizeHandles val="exact"/>
        </dgm:presLayoutVars>
      </dgm:prSet>
      <dgm:spPr/>
    </dgm:pt>
    <dgm:pt modelId="{443994B3-F44C-417B-AC1B-E973BFD6740D}" type="pres">
      <dgm:prSet presAssocID="{AE4D7497-8FA4-4F9D-9F69-9EB1E12904F9}" presName="arrow" presStyleLbl="bgShp" presStyleIdx="0" presStyleCnt="1" custScaleX="117647"/>
      <dgm:spPr/>
    </dgm:pt>
    <dgm:pt modelId="{F07D8B76-9C78-4F27-B58C-084C2E2FF833}" type="pres">
      <dgm:prSet presAssocID="{AE4D7497-8FA4-4F9D-9F69-9EB1E12904F9}" presName="linearProcess" presStyleCnt="0"/>
      <dgm:spPr/>
    </dgm:pt>
    <dgm:pt modelId="{204EB3F5-AF42-45E0-99AF-5EA973119720}" type="pres">
      <dgm:prSet presAssocID="{EE81E38B-3E03-4655-A714-5FCFB5AB8795}" presName="textNode" presStyleLbl="node1" presStyleIdx="0" presStyleCnt="6" custScaleX="76806" custScaleY="146104">
        <dgm:presLayoutVars>
          <dgm:bulletEnabled val="1"/>
        </dgm:presLayoutVars>
      </dgm:prSet>
      <dgm:spPr/>
      <dgm:t>
        <a:bodyPr/>
        <a:lstStyle/>
        <a:p>
          <a:endParaRPr lang="es-MX"/>
        </a:p>
      </dgm:t>
    </dgm:pt>
    <dgm:pt modelId="{068AB2E6-9AA1-44DA-93E9-928398D7D279}" type="pres">
      <dgm:prSet presAssocID="{E1DD73E4-B53F-48E4-B331-04175E29387A}" presName="sibTrans" presStyleCnt="0"/>
      <dgm:spPr/>
    </dgm:pt>
    <dgm:pt modelId="{DC2EF6B1-CDA0-4049-984B-BFBA259A5AB9}" type="pres">
      <dgm:prSet presAssocID="{57BE2EEA-8E1C-45EE-9FE1-A53A00F7298F}" presName="textNode" presStyleLbl="node1" presStyleIdx="1" presStyleCnt="6" custScaleX="74129" custScaleY="146104">
        <dgm:presLayoutVars>
          <dgm:bulletEnabled val="1"/>
        </dgm:presLayoutVars>
      </dgm:prSet>
      <dgm:spPr/>
      <dgm:t>
        <a:bodyPr/>
        <a:lstStyle/>
        <a:p>
          <a:endParaRPr lang="es-MX"/>
        </a:p>
      </dgm:t>
    </dgm:pt>
    <dgm:pt modelId="{DACDB9BB-9927-4C66-AB91-AA13C5B01DEE}" type="pres">
      <dgm:prSet presAssocID="{C5278DBE-F606-4F36-A547-D92A331A9F74}" presName="sibTrans" presStyleCnt="0"/>
      <dgm:spPr/>
    </dgm:pt>
    <dgm:pt modelId="{73BFEE66-621B-4E67-8A13-559BC6477668}" type="pres">
      <dgm:prSet presAssocID="{34679DF3-DEA7-4C6E-9F06-60EFA39AA5C6}" presName="textNode" presStyleLbl="node1" presStyleIdx="2" presStyleCnt="6" custScaleX="84810" custScaleY="146104">
        <dgm:presLayoutVars>
          <dgm:bulletEnabled val="1"/>
        </dgm:presLayoutVars>
      </dgm:prSet>
      <dgm:spPr/>
      <dgm:t>
        <a:bodyPr/>
        <a:lstStyle/>
        <a:p>
          <a:endParaRPr lang="es-MX"/>
        </a:p>
      </dgm:t>
    </dgm:pt>
    <dgm:pt modelId="{7BA2A4E6-78BA-46A3-911D-904FAA165081}" type="pres">
      <dgm:prSet presAssocID="{9BF7A581-BA18-45F1-B14A-EDE81E64F042}" presName="sibTrans" presStyleCnt="0"/>
      <dgm:spPr/>
    </dgm:pt>
    <dgm:pt modelId="{3CBEDD6F-1BC1-4D68-9EA9-74BD51B8706A}" type="pres">
      <dgm:prSet presAssocID="{86777C59-7991-4C7D-8637-3CEE5763FBCA}" presName="textNode" presStyleLbl="node1" presStyleIdx="3" presStyleCnt="6" custScaleX="123744" custScaleY="146104">
        <dgm:presLayoutVars>
          <dgm:bulletEnabled val="1"/>
        </dgm:presLayoutVars>
      </dgm:prSet>
      <dgm:spPr/>
      <dgm:t>
        <a:bodyPr/>
        <a:lstStyle/>
        <a:p>
          <a:endParaRPr lang="es-MX"/>
        </a:p>
      </dgm:t>
    </dgm:pt>
    <dgm:pt modelId="{1A1B5F3E-A637-4B81-B6BC-AC3DD8D19DAE}" type="pres">
      <dgm:prSet presAssocID="{CC51F372-E540-4811-969E-17C4C8224469}" presName="sibTrans" presStyleCnt="0"/>
      <dgm:spPr/>
    </dgm:pt>
    <dgm:pt modelId="{25DA6DB0-040A-4CFF-A12C-8A3090047FE8}" type="pres">
      <dgm:prSet presAssocID="{42092767-E346-4B0D-9A6F-086FB0D3D47F}" presName="textNode" presStyleLbl="node1" presStyleIdx="4" presStyleCnt="6" custScaleX="67331" custScaleY="146104">
        <dgm:presLayoutVars>
          <dgm:bulletEnabled val="1"/>
        </dgm:presLayoutVars>
      </dgm:prSet>
      <dgm:spPr/>
      <dgm:t>
        <a:bodyPr/>
        <a:lstStyle/>
        <a:p>
          <a:endParaRPr lang="es-MX"/>
        </a:p>
      </dgm:t>
    </dgm:pt>
    <dgm:pt modelId="{1AA18B7A-AAE8-4521-B3A4-92E5B32CED0A}" type="pres">
      <dgm:prSet presAssocID="{46442D31-F6E2-48E7-8FC3-79327238F30D}" presName="sibTrans" presStyleCnt="0"/>
      <dgm:spPr/>
    </dgm:pt>
    <dgm:pt modelId="{04EEBDA1-C581-49FF-BE45-3C65078C3383}" type="pres">
      <dgm:prSet presAssocID="{382524F9-CEE5-494D-84EA-855341FC9BE1}" presName="textNode" presStyleLbl="node1" presStyleIdx="5" presStyleCnt="6" custScaleX="64096" custScaleY="139610">
        <dgm:presLayoutVars>
          <dgm:bulletEnabled val="1"/>
        </dgm:presLayoutVars>
      </dgm:prSet>
      <dgm:spPr/>
      <dgm:t>
        <a:bodyPr/>
        <a:lstStyle/>
        <a:p>
          <a:endParaRPr lang="es-MX"/>
        </a:p>
      </dgm:t>
    </dgm:pt>
  </dgm:ptLst>
  <dgm:cxnLst>
    <dgm:cxn modelId="{E583F58B-2695-400F-94FD-BE026B39F59D}" type="presOf" srcId="{57BE2EEA-8E1C-45EE-9FE1-A53A00F7298F}" destId="{DC2EF6B1-CDA0-4049-984B-BFBA259A5AB9}" srcOrd="0" destOrd="0" presId="urn:microsoft.com/office/officeart/2005/8/layout/hProcess9"/>
    <dgm:cxn modelId="{C0CD228C-84DC-406F-AC58-8FDCF3A1D422}" type="presOf" srcId="{86777C59-7991-4C7D-8637-3CEE5763FBCA}" destId="{3CBEDD6F-1BC1-4D68-9EA9-74BD51B8706A}" srcOrd="0" destOrd="0" presId="urn:microsoft.com/office/officeart/2005/8/layout/hProcess9"/>
    <dgm:cxn modelId="{48FFC813-7C93-4E2E-973D-5974B08370B8}" srcId="{AE4D7497-8FA4-4F9D-9F69-9EB1E12904F9}" destId="{86777C59-7991-4C7D-8637-3CEE5763FBCA}" srcOrd="3" destOrd="0" parTransId="{4683C7BB-C0FC-4FA9-BDC6-C0DEF148F0AF}" sibTransId="{CC51F372-E540-4811-969E-17C4C8224469}"/>
    <dgm:cxn modelId="{2A762D15-2E35-4C5C-995D-77B906180ED8}" type="presOf" srcId="{42092767-E346-4B0D-9A6F-086FB0D3D47F}" destId="{25DA6DB0-040A-4CFF-A12C-8A3090047FE8}" srcOrd="0" destOrd="0" presId="urn:microsoft.com/office/officeart/2005/8/layout/hProcess9"/>
    <dgm:cxn modelId="{5EC4903B-2A35-42A1-97B5-96C99CF17693}" srcId="{AE4D7497-8FA4-4F9D-9F69-9EB1E12904F9}" destId="{34679DF3-DEA7-4C6E-9F06-60EFA39AA5C6}" srcOrd="2" destOrd="0" parTransId="{FE42A165-8B85-4E66-AF9C-682D48725FB1}" sibTransId="{9BF7A581-BA18-45F1-B14A-EDE81E64F042}"/>
    <dgm:cxn modelId="{DF8F6ED6-AFF0-479E-BE6A-7EB6BC36AE78}" srcId="{AE4D7497-8FA4-4F9D-9F69-9EB1E12904F9}" destId="{EE81E38B-3E03-4655-A714-5FCFB5AB8795}" srcOrd="0" destOrd="0" parTransId="{84901AC9-11D4-47CB-B5C3-0906A873DD1E}" sibTransId="{E1DD73E4-B53F-48E4-B331-04175E29387A}"/>
    <dgm:cxn modelId="{83605379-3955-45C2-96E6-94A87A4FC82B}" srcId="{AE4D7497-8FA4-4F9D-9F69-9EB1E12904F9}" destId="{42092767-E346-4B0D-9A6F-086FB0D3D47F}" srcOrd="4" destOrd="0" parTransId="{77074998-6780-4D4C-8CB6-538C59C88B0B}" sibTransId="{46442D31-F6E2-48E7-8FC3-79327238F30D}"/>
    <dgm:cxn modelId="{22A68C20-66DC-48FF-B284-29EFC381CB62}" srcId="{AE4D7497-8FA4-4F9D-9F69-9EB1E12904F9}" destId="{57BE2EEA-8E1C-45EE-9FE1-A53A00F7298F}" srcOrd="1" destOrd="0" parTransId="{AE16763A-EC41-4A7F-B70A-E83CDC1E2EC8}" sibTransId="{C5278DBE-F606-4F36-A547-D92A331A9F74}"/>
    <dgm:cxn modelId="{661919B3-0DC8-40FB-9D48-EA267373F969}" type="presOf" srcId="{AE4D7497-8FA4-4F9D-9F69-9EB1E12904F9}" destId="{D600CF90-D4D4-4CF5-ACD5-A612007FF3DD}" srcOrd="0" destOrd="0" presId="urn:microsoft.com/office/officeart/2005/8/layout/hProcess9"/>
    <dgm:cxn modelId="{D2CE6A54-38CE-4589-9CD0-3094004E90B8}" type="presOf" srcId="{382524F9-CEE5-494D-84EA-855341FC9BE1}" destId="{04EEBDA1-C581-49FF-BE45-3C65078C3383}" srcOrd="0" destOrd="0" presId="urn:microsoft.com/office/officeart/2005/8/layout/hProcess9"/>
    <dgm:cxn modelId="{A2B19809-15B1-41FA-8136-1AD3BC285B6D}" srcId="{AE4D7497-8FA4-4F9D-9F69-9EB1E12904F9}" destId="{382524F9-CEE5-494D-84EA-855341FC9BE1}" srcOrd="5" destOrd="0" parTransId="{3C3CC774-772D-4C76-ACAF-C6154DE0AA72}" sibTransId="{FE0DCF6A-540A-4538-901B-54074DEAF685}"/>
    <dgm:cxn modelId="{81B32D92-6AE3-41AE-803F-4EE8CCD3734C}" type="presOf" srcId="{EE81E38B-3E03-4655-A714-5FCFB5AB8795}" destId="{204EB3F5-AF42-45E0-99AF-5EA973119720}" srcOrd="0" destOrd="0" presId="urn:microsoft.com/office/officeart/2005/8/layout/hProcess9"/>
    <dgm:cxn modelId="{ADF81DCA-D24C-49E8-94BB-C7BF1C065300}" type="presOf" srcId="{34679DF3-DEA7-4C6E-9F06-60EFA39AA5C6}" destId="{73BFEE66-621B-4E67-8A13-559BC6477668}" srcOrd="0" destOrd="0" presId="urn:microsoft.com/office/officeart/2005/8/layout/hProcess9"/>
    <dgm:cxn modelId="{60F0EA13-C026-4712-879C-E8A5D4750C1A}" type="presParOf" srcId="{D600CF90-D4D4-4CF5-ACD5-A612007FF3DD}" destId="{443994B3-F44C-417B-AC1B-E973BFD6740D}" srcOrd="0" destOrd="0" presId="urn:microsoft.com/office/officeart/2005/8/layout/hProcess9"/>
    <dgm:cxn modelId="{DDD45891-DC85-47E4-978D-C0793499760E}" type="presParOf" srcId="{D600CF90-D4D4-4CF5-ACD5-A612007FF3DD}" destId="{F07D8B76-9C78-4F27-B58C-084C2E2FF833}" srcOrd="1" destOrd="0" presId="urn:microsoft.com/office/officeart/2005/8/layout/hProcess9"/>
    <dgm:cxn modelId="{292F91B6-AE0C-4235-8166-63ACCFC2D8C2}" type="presParOf" srcId="{F07D8B76-9C78-4F27-B58C-084C2E2FF833}" destId="{204EB3F5-AF42-45E0-99AF-5EA973119720}" srcOrd="0" destOrd="0" presId="urn:microsoft.com/office/officeart/2005/8/layout/hProcess9"/>
    <dgm:cxn modelId="{B0EDEAE5-1CB2-42F1-9B7E-C91A2B624BDF}" type="presParOf" srcId="{F07D8B76-9C78-4F27-B58C-084C2E2FF833}" destId="{068AB2E6-9AA1-44DA-93E9-928398D7D279}" srcOrd="1" destOrd="0" presId="urn:microsoft.com/office/officeart/2005/8/layout/hProcess9"/>
    <dgm:cxn modelId="{F1AB1B16-5978-4934-9943-BF8D062F9B2D}" type="presParOf" srcId="{F07D8B76-9C78-4F27-B58C-084C2E2FF833}" destId="{DC2EF6B1-CDA0-4049-984B-BFBA259A5AB9}" srcOrd="2" destOrd="0" presId="urn:microsoft.com/office/officeart/2005/8/layout/hProcess9"/>
    <dgm:cxn modelId="{DCB5EE61-A856-4AF4-B215-444C9E181B7B}" type="presParOf" srcId="{F07D8B76-9C78-4F27-B58C-084C2E2FF833}" destId="{DACDB9BB-9927-4C66-AB91-AA13C5B01DEE}" srcOrd="3" destOrd="0" presId="urn:microsoft.com/office/officeart/2005/8/layout/hProcess9"/>
    <dgm:cxn modelId="{8861FAD8-10B5-4E65-AADA-4FD083B684B2}" type="presParOf" srcId="{F07D8B76-9C78-4F27-B58C-084C2E2FF833}" destId="{73BFEE66-621B-4E67-8A13-559BC6477668}" srcOrd="4" destOrd="0" presId="urn:microsoft.com/office/officeart/2005/8/layout/hProcess9"/>
    <dgm:cxn modelId="{58BA9AF9-18EC-41B7-A9CC-0D15C3D04F74}" type="presParOf" srcId="{F07D8B76-9C78-4F27-B58C-084C2E2FF833}" destId="{7BA2A4E6-78BA-46A3-911D-904FAA165081}" srcOrd="5" destOrd="0" presId="urn:microsoft.com/office/officeart/2005/8/layout/hProcess9"/>
    <dgm:cxn modelId="{729A9143-6EB4-43B0-9820-34488B3EAE03}" type="presParOf" srcId="{F07D8B76-9C78-4F27-B58C-084C2E2FF833}" destId="{3CBEDD6F-1BC1-4D68-9EA9-74BD51B8706A}" srcOrd="6" destOrd="0" presId="urn:microsoft.com/office/officeart/2005/8/layout/hProcess9"/>
    <dgm:cxn modelId="{49845C80-D2C0-4D57-A408-6B856BA1C861}" type="presParOf" srcId="{F07D8B76-9C78-4F27-B58C-084C2E2FF833}" destId="{1A1B5F3E-A637-4B81-B6BC-AC3DD8D19DAE}" srcOrd="7" destOrd="0" presId="urn:microsoft.com/office/officeart/2005/8/layout/hProcess9"/>
    <dgm:cxn modelId="{93632DC3-F169-4844-9DD7-F7337C89D02A}" type="presParOf" srcId="{F07D8B76-9C78-4F27-B58C-084C2E2FF833}" destId="{25DA6DB0-040A-4CFF-A12C-8A3090047FE8}" srcOrd="8" destOrd="0" presId="urn:microsoft.com/office/officeart/2005/8/layout/hProcess9"/>
    <dgm:cxn modelId="{1C8C052D-7534-40B3-BC66-3B90FCF69D8D}" type="presParOf" srcId="{F07D8B76-9C78-4F27-B58C-084C2E2FF833}" destId="{1AA18B7A-AAE8-4521-B3A4-92E5B32CED0A}" srcOrd="9" destOrd="0" presId="urn:microsoft.com/office/officeart/2005/8/layout/hProcess9"/>
    <dgm:cxn modelId="{65986513-97DB-47B5-92CD-76F7E8AEDBD3}" type="presParOf" srcId="{F07D8B76-9C78-4F27-B58C-084C2E2FF833}" destId="{04EEBDA1-C581-49FF-BE45-3C65078C3383}"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A157D5-0C93-4CD1-B46D-8F4FEC923FBD}">
      <dsp:nvSpPr>
        <dsp:cNvPr id="0" name=""/>
        <dsp:cNvSpPr/>
      </dsp:nvSpPr>
      <dsp:spPr>
        <a:xfrm>
          <a:off x="103828" y="0"/>
          <a:ext cx="3595648" cy="1144586"/>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b="1" kern="1200" baseline="0" dirty="0" smtClean="0">
              <a:solidFill>
                <a:schemeClr val="tx1"/>
              </a:solidFill>
              <a:effectLst>
                <a:outerShdw blurRad="38100" dist="38100" dir="2700000" algn="tl">
                  <a:srgbClr val="000000">
                    <a:alpha val="43137"/>
                  </a:srgbClr>
                </a:outerShdw>
              </a:effectLst>
              <a:latin typeface="Adobe Caslon Pro"/>
            </a:rPr>
            <a:t>NO son susceptibles de ser evaluados:</a:t>
          </a:r>
          <a:endParaRPr lang="es-MX" sz="2800" kern="1200" dirty="0">
            <a:solidFill>
              <a:schemeClr val="tx1"/>
            </a:solidFill>
            <a:effectLst>
              <a:outerShdw blurRad="38100" dist="38100" dir="2700000" algn="tl">
                <a:srgbClr val="000000">
                  <a:alpha val="43137"/>
                </a:srgbClr>
              </a:outerShdw>
            </a:effectLst>
          </a:endParaRPr>
        </a:p>
      </dsp:txBody>
      <dsp:txXfrm>
        <a:off x="103828" y="0"/>
        <a:ext cx="3595648" cy="1144586"/>
      </dsp:txXfrm>
    </dsp:sp>
    <dsp:sp modelId="{E36942A8-4648-430C-B084-D826C5F87E6D}">
      <dsp:nvSpPr>
        <dsp:cNvPr id="0" name=""/>
        <dsp:cNvSpPr/>
      </dsp:nvSpPr>
      <dsp:spPr>
        <a:xfrm>
          <a:off x="463392" y="1144586"/>
          <a:ext cx="380721" cy="676306"/>
        </a:xfrm>
        <a:custGeom>
          <a:avLst/>
          <a:gdLst/>
          <a:ahLst/>
          <a:cxnLst/>
          <a:rect l="0" t="0" r="0" b="0"/>
          <a:pathLst>
            <a:path>
              <a:moveTo>
                <a:pt x="0" y="0"/>
              </a:moveTo>
              <a:lnTo>
                <a:pt x="0" y="676306"/>
              </a:lnTo>
              <a:lnTo>
                <a:pt x="380721" y="67630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EC076-B7F0-43B1-8431-283903650446}">
      <dsp:nvSpPr>
        <dsp:cNvPr id="0" name=""/>
        <dsp:cNvSpPr/>
      </dsp:nvSpPr>
      <dsp:spPr>
        <a:xfrm>
          <a:off x="844114" y="1248599"/>
          <a:ext cx="8420747" cy="1144586"/>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dobe Caslon Pro"/>
            </a:rPr>
            <a:t>Los servidores públicos que ocupan un puesto por el Artículo 34 de la Ley, no son evaluables por dicha ocupación.</a:t>
          </a:r>
        </a:p>
        <a:p>
          <a:pPr lvl="0" algn="r" defTabSz="711200" rtl="0">
            <a:lnSpc>
              <a:spcPct val="90000"/>
            </a:lnSpc>
            <a:spcBef>
              <a:spcPct val="0"/>
            </a:spcBef>
            <a:spcAft>
              <a:spcPct val="35000"/>
            </a:spcAft>
          </a:pPr>
          <a:r>
            <a:rPr lang="es-ES" sz="1100" b="1" i="1" kern="1200" baseline="0" dirty="0" smtClean="0">
              <a:solidFill>
                <a:schemeClr val="dk1"/>
              </a:solidFill>
              <a:latin typeface="Adobe Caslon Pro"/>
              <a:ea typeface="+mn-ea"/>
              <a:cs typeface="+mn-cs"/>
            </a:rPr>
            <a:t>Manual del SPC-Numeral 362</a:t>
          </a:r>
          <a:endParaRPr lang="es-MX" sz="1100" b="1" kern="1200" dirty="0">
            <a:solidFill>
              <a:schemeClr val="tx1"/>
            </a:solidFill>
          </a:endParaRPr>
        </a:p>
      </dsp:txBody>
      <dsp:txXfrm>
        <a:off x="844114" y="1248599"/>
        <a:ext cx="8420747" cy="1144586"/>
      </dsp:txXfrm>
    </dsp:sp>
    <dsp:sp modelId="{8AD49539-C8BA-4E89-816F-B15693D8070A}">
      <dsp:nvSpPr>
        <dsp:cNvPr id="0" name=""/>
        <dsp:cNvSpPr/>
      </dsp:nvSpPr>
      <dsp:spPr>
        <a:xfrm>
          <a:off x="463392" y="1144586"/>
          <a:ext cx="347061" cy="2041946"/>
        </a:xfrm>
        <a:custGeom>
          <a:avLst/>
          <a:gdLst/>
          <a:ahLst/>
          <a:cxnLst/>
          <a:rect l="0" t="0" r="0" b="0"/>
          <a:pathLst>
            <a:path>
              <a:moveTo>
                <a:pt x="0" y="0"/>
              </a:moveTo>
              <a:lnTo>
                <a:pt x="0" y="2041946"/>
              </a:lnTo>
              <a:lnTo>
                <a:pt x="347061" y="204194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30D6-7B26-4491-A106-4043F09DA234}">
      <dsp:nvSpPr>
        <dsp:cNvPr id="0" name=""/>
        <dsp:cNvSpPr/>
      </dsp:nvSpPr>
      <dsp:spPr>
        <a:xfrm>
          <a:off x="810454" y="2614239"/>
          <a:ext cx="8500356" cy="1144586"/>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dobe Caslon Pro"/>
            </a:rPr>
            <a:t>Los servidores públicos titulares no serán sujetos de evaluación durante el periodo en que se encuentren sujetos a un intercambio para fines de su desarrollo profesional.</a:t>
          </a:r>
        </a:p>
        <a:p>
          <a:pPr lvl="0" algn="r" defTabSz="711200" rtl="0">
            <a:lnSpc>
              <a:spcPct val="90000"/>
            </a:lnSpc>
            <a:spcBef>
              <a:spcPct val="0"/>
            </a:spcBef>
            <a:spcAft>
              <a:spcPct val="35000"/>
            </a:spcAft>
          </a:pPr>
          <a:r>
            <a:rPr lang="es-ES" sz="1100" b="1" i="1" kern="1200" baseline="0" dirty="0" smtClean="0">
              <a:solidFill>
                <a:schemeClr val="dk1"/>
              </a:solidFill>
              <a:latin typeface="Adobe Caslon Pro"/>
              <a:ea typeface="+mn-ea"/>
              <a:cs typeface="+mn-cs"/>
            </a:rPr>
            <a:t>Manual del SPC-Numeral 369</a:t>
          </a:r>
          <a:endParaRPr lang="es-MX" sz="1100" b="1" kern="1200" dirty="0">
            <a:solidFill>
              <a:schemeClr val="tx1"/>
            </a:solidFill>
          </a:endParaRPr>
        </a:p>
      </dsp:txBody>
      <dsp:txXfrm>
        <a:off x="810454" y="2614239"/>
        <a:ext cx="8500356" cy="1144586"/>
      </dsp:txXfrm>
    </dsp:sp>
    <dsp:sp modelId="{C24AB610-657A-437A-BB20-89194EFC21EE}">
      <dsp:nvSpPr>
        <dsp:cNvPr id="0" name=""/>
        <dsp:cNvSpPr/>
      </dsp:nvSpPr>
      <dsp:spPr>
        <a:xfrm>
          <a:off x="463392" y="1144586"/>
          <a:ext cx="328693" cy="3944706"/>
        </a:xfrm>
        <a:custGeom>
          <a:avLst/>
          <a:gdLst/>
          <a:ahLst/>
          <a:cxnLst/>
          <a:rect l="0" t="0" r="0" b="0"/>
          <a:pathLst>
            <a:path>
              <a:moveTo>
                <a:pt x="0" y="0"/>
              </a:moveTo>
              <a:lnTo>
                <a:pt x="0" y="3944706"/>
              </a:lnTo>
              <a:lnTo>
                <a:pt x="328693" y="394470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84977-7B86-4239-84F2-0E93EDC60C2E}">
      <dsp:nvSpPr>
        <dsp:cNvPr id="0" name=""/>
        <dsp:cNvSpPr/>
      </dsp:nvSpPr>
      <dsp:spPr>
        <a:xfrm>
          <a:off x="792086" y="4104456"/>
          <a:ext cx="8470578" cy="196967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effectLst/>
              <a:latin typeface="Adobe Caslon Pro"/>
            </a:rPr>
            <a:t>Los servidores públicos de carrera titulares durante el tiempo en que se encuentren de licencia, incapacidad o se encuentren suspendidos sus derechos conforme a las disposiciones aplicables, no serán evaluados en su desempeño.</a:t>
          </a:r>
          <a:r>
            <a:rPr lang="es-MX" sz="1600" b="1" kern="1200" baseline="0" dirty="0" smtClean="0">
              <a:effectLst/>
              <a:latin typeface="Adobe Caslon Pro"/>
            </a:rPr>
            <a:t> </a:t>
          </a:r>
        </a:p>
        <a:p>
          <a:pPr lvl="0" algn="ctr" defTabSz="711200">
            <a:lnSpc>
              <a:spcPct val="90000"/>
            </a:lnSpc>
            <a:spcBef>
              <a:spcPct val="0"/>
            </a:spcBef>
            <a:spcAft>
              <a:spcPct val="35000"/>
            </a:spcAft>
          </a:pPr>
          <a:r>
            <a:rPr lang="es-ES" sz="1600" b="1" kern="1200" dirty="0" smtClean="0">
              <a:effectLst/>
              <a:latin typeface="Adobe Caslon Pro"/>
            </a:rPr>
            <a:t>Al reincorporarse al desempeño de sus funciones y ubicarse en alguno de los supuestos que prevé este Capítulo, serán evaluados dentro de los 30 días hábiles siguientes, debiendo la DGRH informar de los resultados a la Unidad a través de RH net. </a:t>
          </a:r>
        </a:p>
        <a:p>
          <a:pPr lvl="0" algn="r" defTabSz="711200">
            <a:lnSpc>
              <a:spcPct val="90000"/>
            </a:lnSpc>
            <a:spcBef>
              <a:spcPct val="0"/>
            </a:spcBef>
            <a:spcAft>
              <a:spcPct val="35000"/>
            </a:spcAft>
          </a:pPr>
          <a:r>
            <a:rPr lang="es-ES" sz="1100" b="1" i="1" kern="1200" baseline="0" dirty="0" smtClean="0">
              <a:solidFill>
                <a:schemeClr val="dk1"/>
              </a:solidFill>
              <a:latin typeface="Adobe Caslon Pro"/>
              <a:ea typeface="+mn-ea"/>
              <a:cs typeface="+mn-cs"/>
            </a:rPr>
            <a:t>Manual del SPC-Numeral 362</a:t>
          </a:r>
          <a:endParaRPr lang="es-MX" sz="1100" b="1" kern="1200" dirty="0"/>
        </a:p>
      </dsp:txBody>
      <dsp:txXfrm>
        <a:off x="792086" y="4104456"/>
        <a:ext cx="8470578" cy="196967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63CF3-BB36-4C90-8635-E5367AB7EE71}">
      <dsp:nvSpPr>
        <dsp:cNvPr id="0" name=""/>
        <dsp:cNvSpPr/>
      </dsp:nvSpPr>
      <dsp:spPr>
        <a:xfrm>
          <a:off x="2682403" y="745271"/>
          <a:ext cx="4931098" cy="4931098"/>
        </a:xfrm>
        <a:prstGeom prst="blockArc">
          <a:avLst>
            <a:gd name="adj1" fmla="val 10651573"/>
            <a:gd name="adj2" fmla="val 17261683"/>
            <a:gd name="adj3" fmla="val 4640"/>
          </a:avLst>
        </a:prstGeom>
        <a:solidFill>
          <a:schemeClr val="accent3">
            <a:shade val="90000"/>
            <a:hueOff val="140170"/>
            <a:satOff val="-3004"/>
            <a:lumOff val="15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034E9-0798-4644-8131-D32007A5C4C4}">
      <dsp:nvSpPr>
        <dsp:cNvPr id="0" name=""/>
        <dsp:cNvSpPr/>
      </dsp:nvSpPr>
      <dsp:spPr>
        <a:xfrm>
          <a:off x="2681441" y="973459"/>
          <a:ext cx="4931098" cy="4931098"/>
        </a:xfrm>
        <a:prstGeom prst="blockArc">
          <a:avLst>
            <a:gd name="adj1" fmla="val 4336875"/>
            <a:gd name="adj2" fmla="val 10977419"/>
            <a:gd name="adj3" fmla="val 4640"/>
          </a:avLst>
        </a:prstGeom>
        <a:solidFill>
          <a:schemeClr val="accent3">
            <a:shade val="90000"/>
            <a:hueOff val="280340"/>
            <a:satOff val="-6007"/>
            <a:lumOff val="308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ED27C-5D78-4FA8-ADF7-18EC0691A97C}">
      <dsp:nvSpPr>
        <dsp:cNvPr id="0" name=""/>
        <dsp:cNvSpPr/>
      </dsp:nvSpPr>
      <dsp:spPr>
        <a:xfrm>
          <a:off x="4110363" y="961960"/>
          <a:ext cx="4931098" cy="4931098"/>
        </a:xfrm>
        <a:prstGeom prst="blockArc">
          <a:avLst>
            <a:gd name="adj1" fmla="val 21541846"/>
            <a:gd name="adj2" fmla="val 6407799"/>
            <a:gd name="adj3" fmla="val 4640"/>
          </a:avLst>
        </a:prstGeom>
        <a:solidFill>
          <a:schemeClr val="accent3">
            <a:shade val="90000"/>
            <a:hueOff val="140170"/>
            <a:satOff val="-3004"/>
            <a:lumOff val="15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8784C-FCD6-461E-8E1B-6381D47A6477}">
      <dsp:nvSpPr>
        <dsp:cNvPr id="0" name=""/>
        <dsp:cNvSpPr/>
      </dsp:nvSpPr>
      <dsp:spPr>
        <a:xfrm>
          <a:off x="4115773" y="754822"/>
          <a:ext cx="4931098" cy="4931098"/>
        </a:xfrm>
        <a:prstGeom prst="blockArc">
          <a:avLst>
            <a:gd name="adj1" fmla="val 15184130"/>
            <a:gd name="adj2" fmla="val 237713"/>
            <a:gd name="adj3" fmla="val 464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953DA-9DD2-4933-B3B3-4E16284F5CF1}">
      <dsp:nvSpPr>
        <dsp:cNvPr id="0" name=""/>
        <dsp:cNvSpPr/>
      </dsp:nvSpPr>
      <dsp:spPr>
        <a:xfrm>
          <a:off x="4320484" y="2232256"/>
          <a:ext cx="3159600" cy="2269974"/>
        </a:xfrm>
        <a:prstGeom prst="ellipse">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latin typeface="Adobe Caslon Pro"/>
            </a:rPr>
            <a:t>UNIDADES DE MEDIDA</a:t>
          </a:r>
          <a:endParaRPr lang="es-MX" sz="3200" b="1" kern="1200" dirty="0">
            <a:solidFill>
              <a:schemeClr val="tx1"/>
            </a:solidFill>
            <a:latin typeface="Adobe Caslon Pro"/>
          </a:endParaRPr>
        </a:p>
      </dsp:txBody>
      <dsp:txXfrm>
        <a:off x="4320484" y="2232256"/>
        <a:ext cx="3159600" cy="2269974"/>
      </dsp:txXfrm>
    </dsp:sp>
    <dsp:sp modelId="{9A99798B-C5B6-4EDA-973C-4653FC0CE92B}">
      <dsp:nvSpPr>
        <dsp:cNvPr id="0" name=""/>
        <dsp:cNvSpPr/>
      </dsp:nvSpPr>
      <dsp:spPr>
        <a:xfrm>
          <a:off x="4408989" y="-118886"/>
          <a:ext cx="2941937" cy="2070602"/>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dobe Caslon Pro"/>
            </a:rPr>
            <a:t>CANTIDAD</a:t>
          </a:r>
        </a:p>
        <a:p>
          <a:pPr lvl="0" algn="ctr" defTabSz="622300" rtl="0">
            <a:lnSpc>
              <a:spcPct val="90000"/>
            </a:lnSpc>
            <a:spcBef>
              <a:spcPct val="0"/>
            </a:spcBef>
            <a:spcAft>
              <a:spcPct val="35000"/>
            </a:spcAft>
          </a:pPr>
          <a:r>
            <a:rPr lang="es-MX" sz="1400" kern="1200" dirty="0" smtClean="0">
              <a:solidFill>
                <a:schemeClr val="tx1"/>
              </a:solidFill>
              <a:latin typeface="Adobe Caslon Pro"/>
            </a:rPr>
            <a:t>Resultados en los que se requiere valorar unidades de producto o servicio, estimaciones, inventarios y/o pronósticos, entre otros</a:t>
          </a:r>
          <a:endParaRPr lang="es-MX" sz="1400" kern="1200" dirty="0">
            <a:solidFill>
              <a:schemeClr val="tx1"/>
            </a:solidFill>
            <a:latin typeface="Adobe Caslon Pro"/>
          </a:endParaRPr>
        </a:p>
      </dsp:txBody>
      <dsp:txXfrm>
        <a:off x="4408989" y="-118886"/>
        <a:ext cx="2941937" cy="2070602"/>
      </dsp:txXfrm>
    </dsp:sp>
    <dsp:sp modelId="{65E55F05-CC4F-4D20-832F-1F7A8BCB46FE}">
      <dsp:nvSpPr>
        <dsp:cNvPr id="0" name=""/>
        <dsp:cNvSpPr/>
      </dsp:nvSpPr>
      <dsp:spPr>
        <a:xfrm>
          <a:off x="7560828" y="2592280"/>
          <a:ext cx="2846169" cy="1588982"/>
        </a:xfrm>
        <a:prstGeom prst="ellipse">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dobe Caslon Pro"/>
            </a:rPr>
            <a:t>CALIDAD</a:t>
          </a:r>
        </a:p>
        <a:p>
          <a:pPr lvl="0" algn="ctr" defTabSz="622300" rtl="0">
            <a:lnSpc>
              <a:spcPct val="90000"/>
            </a:lnSpc>
            <a:spcBef>
              <a:spcPct val="0"/>
            </a:spcBef>
            <a:spcAft>
              <a:spcPct val="35000"/>
            </a:spcAft>
          </a:pPr>
          <a:r>
            <a:rPr lang="es-MX" sz="1400" kern="1200" dirty="0" smtClean="0">
              <a:solidFill>
                <a:schemeClr val="tx1"/>
              </a:solidFill>
              <a:latin typeface="Adobe Caslon Pro"/>
            </a:rPr>
            <a:t>Características o especificaciones que debe reunir un producto, servicio o función institucional</a:t>
          </a:r>
          <a:endParaRPr lang="es-MX" sz="1400" kern="1200" dirty="0">
            <a:solidFill>
              <a:schemeClr val="tx1"/>
            </a:solidFill>
            <a:latin typeface="Adobe Caslon Pro"/>
          </a:endParaRPr>
        </a:p>
      </dsp:txBody>
      <dsp:txXfrm>
        <a:off x="7560828" y="2592280"/>
        <a:ext cx="2846169" cy="1588982"/>
      </dsp:txXfrm>
    </dsp:sp>
    <dsp:sp modelId="{9F37BD01-10FD-4406-9645-889987131648}">
      <dsp:nvSpPr>
        <dsp:cNvPr id="0" name=""/>
        <dsp:cNvSpPr/>
      </dsp:nvSpPr>
      <dsp:spPr>
        <a:xfrm>
          <a:off x="4516174" y="4938615"/>
          <a:ext cx="2727567" cy="1588982"/>
        </a:xfrm>
        <a:prstGeom prst="ellipse">
          <a:avLst/>
        </a:prstGeom>
        <a:solidFill>
          <a:schemeClr val="accent3">
            <a:shade val="50000"/>
            <a:hueOff val="267555"/>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dobe Caslon Pro"/>
            </a:rPr>
            <a:t>TIEMPO</a:t>
          </a:r>
        </a:p>
        <a:p>
          <a:pPr lvl="0" algn="ctr" defTabSz="622300" rtl="0">
            <a:lnSpc>
              <a:spcPct val="90000"/>
            </a:lnSpc>
            <a:spcBef>
              <a:spcPct val="0"/>
            </a:spcBef>
            <a:spcAft>
              <a:spcPct val="35000"/>
            </a:spcAft>
          </a:pPr>
          <a:r>
            <a:rPr lang="es-ES" sz="1400" kern="1200" dirty="0" smtClean="0">
              <a:solidFill>
                <a:schemeClr val="tx1"/>
              </a:solidFill>
              <a:latin typeface="Adobe Caslon Pro"/>
            </a:rPr>
            <a:t>Se utiliza para controlar fechas programadas y plazos límite</a:t>
          </a:r>
          <a:endParaRPr lang="es-MX" sz="1400" kern="1200" dirty="0">
            <a:solidFill>
              <a:schemeClr val="tx1"/>
            </a:solidFill>
            <a:latin typeface="Adobe Caslon Pro"/>
          </a:endParaRPr>
        </a:p>
      </dsp:txBody>
      <dsp:txXfrm>
        <a:off x="4516174" y="4938615"/>
        <a:ext cx="2727567" cy="1588982"/>
      </dsp:txXfrm>
    </dsp:sp>
    <dsp:sp modelId="{46FF5874-ADED-4B58-8108-FEB26E672772}">
      <dsp:nvSpPr>
        <dsp:cNvPr id="0" name=""/>
        <dsp:cNvSpPr/>
      </dsp:nvSpPr>
      <dsp:spPr>
        <a:xfrm>
          <a:off x="1152138" y="2520279"/>
          <a:ext cx="3179426" cy="1588982"/>
        </a:xfrm>
        <a:prstGeom prst="ellipse">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dobe Caslon Pro"/>
            </a:rPr>
            <a:t>COSTO</a:t>
          </a:r>
        </a:p>
        <a:p>
          <a:pPr lvl="0" algn="ctr" defTabSz="622300" rtl="0">
            <a:lnSpc>
              <a:spcPct val="90000"/>
            </a:lnSpc>
            <a:spcBef>
              <a:spcPct val="0"/>
            </a:spcBef>
            <a:spcAft>
              <a:spcPct val="35000"/>
            </a:spcAft>
          </a:pPr>
          <a:r>
            <a:rPr lang="es-MX" sz="1400" kern="1200" dirty="0" smtClean="0">
              <a:solidFill>
                <a:schemeClr val="tx1"/>
              </a:solidFill>
              <a:latin typeface="Adobe Caslon Pro"/>
            </a:rPr>
            <a:t>es utilizado cuando puede haber amplias variaciones en los recursos económicos aplicados al logro del resultado</a:t>
          </a:r>
          <a:endParaRPr lang="es-MX" sz="1400" kern="1200" dirty="0">
            <a:solidFill>
              <a:schemeClr val="tx1"/>
            </a:solidFill>
            <a:latin typeface="Adobe Caslon Pro"/>
          </a:endParaRPr>
        </a:p>
      </dsp:txBody>
      <dsp:txXfrm>
        <a:off x="1152138" y="2520279"/>
        <a:ext cx="3179426" cy="15889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E720AD-03B8-41D1-AAAB-A88FE38E2D86}">
      <dsp:nvSpPr>
        <dsp:cNvPr id="0" name=""/>
        <dsp:cNvSpPr/>
      </dsp:nvSpPr>
      <dsp:spPr>
        <a:xfrm rot="16200000">
          <a:off x="2296241" y="-2296241"/>
          <a:ext cx="5056341" cy="9648825"/>
        </a:xfrm>
        <a:prstGeom prst="flowChartManualOperati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0" tIns="0" rIns="138906" bIns="0" numCol="1" spcCol="1270" anchor="t" anchorCtr="0">
          <a:noAutofit/>
        </a:bodyPr>
        <a:lstStyle/>
        <a:p>
          <a:pPr lvl="0" algn="l" defTabSz="977900" rtl="0">
            <a:lnSpc>
              <a:spcPct val="90000"/>
            </a:lnSpc>
            <a:spcBef>
              <a:spcPct val="0"/>
            </a:spcBef>
            <a:spcAft>
              <a:spcPct val="35000"/>
            </a:spcAft>
          </a:pPr>
          <a:r>
            <a:rPr lang="es-MX" sz="2200" b="1" kern="1200" baseline="0" dirty="0" smtClean="0">
              <a:solidFill>
                <a:schemeClr val="tx1"/>
              </a:solidFill>
              <a:effectLst/>
              <a:latin typeface="Adobe Caslon Pro"/>
            </a:rPr>
            <a:t>Quien Evalúa:</a:t>
          </a:r>
        </a:p>
        <a:p>
          <a:pPr lvl="0" algn="l" defTabSz="977900" rtl="0">
            <a:lnSpc>
              <a:spcPct val="90000"/>
            </a:lnSpc>
            <a:spcBef>
              <a:spcPct val="0"/>
            </a:spcBef>
            <a:spcAft>
              <a:spcPct val="35000"/>
            </a:spcAft>
          </a:pPr>
          <a:endParaRPr lang="es-MX" sz="2200" b="1" kern="1200" dirty="0">
            <a:solidFill>
              <a:schemeClr val="tx1"/>
            </a:solidFill>
            <a:effectLst/>
          </a:endParaRPr>
        </a:p>
        <a:p>
          <a:pPr marL="171450" lvl="1" indent="-171450" algn="l" defTabSz="755650" rtl="0">
            <a:lnSpc>
              <a:spcPct val="90000"/>
            </a:lnSpc>
            <a:spcBef>
              <a:spcPct val="0"/>
            </a:spcBef>
            <a:spcAft>
              <a:spcPct val="15000"/>
            </a:spcAft>
            <a:buChar char="••"/>
          </a:pPr>
          <a:r>
            <a:rPr lang="es-ES" sz="1700" b="1" kern="1200" dirty="0" smtClean="0">
              <a:solidFill>
                <a:schemeClr val="tx1"/>
              </a:solidFill>
              <a:effectLst/>
              <a:latin typeface="Adobe Caslon Pro"/>
            </a:rPr>
            <a:t>Será evaluador de un servidor público, preferentemente su superior jerárquico y en su caso, quien haya dado seguimiento directo a su desempeño y a las actividades de un servidor público, inmediatamente antes de la aplicación efectiva de su evaluación. </a:t>
          </a:r>
          <a:endParaRPr lang="es-MX" sz="1700" b="1" kern="1200" dirty="0">
            <a:solidFill>
              <a:schemeClr val="tx1"/>
            </a:solidFill>
            <a:effectLst/>
          </a:endParaRPr>
        </a:p>
        <a:p>
          <a:pPr marL="171450" lvl="1" indent="-171450" algn="l" defTabSz="755650" rtl="0">
            <a:lnSpc>
              <a:spcPct val="90000"/>
            </a:lnSpc>
            <a:spcBef>
              <a:spcPct val="0"/>
            </a:spcBef>
            <a:spcAft>
              <a:spcPct val="15000"/>
            </a:spcAft>
            <a:buChar char="••"/>
          </a:pPr>
          <a:endParaRPr lang="es-ES" sz="1700" b="1" kern="1200" dirty="0" smtClean="0">
            <a:solidFill>
              <a:schemeClr val="tx1"/>
            </a:solidFill>
            <a:effectLst/>
            <a:latin typeface="Adobe Caslon Pro"/>
          </a:endParaRPr>
        </a:p>
        <a:p>
          <a:pPr marL="171450" lvl="1" indent="-171450" algn="l" defTabSz="755650" rtl="0">
            <a:lnSpc>
              <a:spcPct val="90000"/>
            </a:lnSpc>
            <a:spcBef>
              <a:spcPct val="0"/>
            </a:spcBef>
            <a:spcAft>
              <a:spcPct val="15000"/>
            </a:spcAft>
            <a:buChar char="••"/>
          </a:pPr>
          <a:r>
            <a:rPr lang="es-ES" sz="1700" b="1" kern="1200" dirty="0" smtClean="0">
              <a:solidFill>
                <a:schemeClr val="tx1"/>
              </a:solidFill>
              <a:effectLst/>
              <a:latin typeface="Adobe Caslon Pro"/>
            </a:rPr>
            <a:t>De no contarse con un superior jerárquico o supervisor que cumpla con estas características, su evaluador o evaluadores serán aquellos que hayan observado</a:t>
          </a:r>
          <a:r>
            <a:rPr lang="es-ES" sz="1700" b="1" kern="1200" baseline="0" dirty="0" smtClean="0">
              <a:solidFill>
                <a:schemeClr val="tx1"/>
              </a:solidFill>
              <a:effectLst/>
              <a:latin typeface="Adobe Caslon Pro"/>
            </a:rPr>
            <a:t> su desempeño, como sus subordinados, servidores públicos colaterales, superiores jerárquicos, supervisores directos o incluso personas a las que el servidor público atienda o preste servicios de manera directa</a:t>
          </a:r>
          <a:r>
            <a:rPr lang="es-ES" sz="1700" b="1" kern="1200" dirty="0" smtClean="0">
              <a:solidFill>
                <a:schemeClr val="tx1"/>
              </a:solidFill>
              <a:effectLst/>
              <a:latin typeface="Adobe Caslon Pro"/>
            </a:rPr>
            <a:t>.</a:t>
          </a:r>
          <a:endParaRPr lang="es-MX" sz="1700" b="1" kern="1200" dirty="0">
            <a:solidFill>
              <a:schemeClr val="tx1"/>
            </a:solidFill>
            <a:effectLst/>
            <a:latin typeface="Adobe Caslon Pro"/>
            <a:ea typeface="+mn-ea"/>
            <a:cs typeface="+mn-cs"/>
          </a:endParaRPr>
        </a:p>
      </dsp:txBody>
      <dsp:txXfrm rot="16200000">
        <a:off x="2296241" y="-2296241"/>
        <a:ext cx="5056341" cy="96488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00D14-57F7-44B1-A49C-0E841393134B}">
      <dsp:nvSpPr>
        <dsp:cNvPr id="0" name=""/>
        <dsp:cNvSpPr/>
      </dsp:nvSpPr>
      <dsp:spPr>
        <a:xfrm rot="16200000">
          <a:off x="-1942267" y="1944541"/>
          <a:ext cx="6120680" cy="2231597"/>
        </a:xfrm>
        <a:prstGeom prst="flowChartManualOperati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Adobe Caslon Pro"/>
            </a:rPr>
            <a:t>Los servidores públicos podrán tener acceso a la información y documentación relativa a las evaluaciones en las que participen directamente, así como a solicitar, en su caso, la revisión de las mismas ante el Comité Técnico de Profesionalización respectivo </a:t>
          </a:r>
        </a:p>
        <a:p>
          <a:pPr lvl="0" algn="ctr" defTabSz="711200">
            <a:lnSpc>
              <a:spcPct val="90000"/>
            </a:lnSpc>
            <a:spcBef>
              <a:spcPct val="0"/>
            </a:spcBef>
            <a:spcAft>
              <a:spcPct val="35000"/>
            </a:spcAft>
          </a:pPr>
          <a:endParaRPr lang="es-MX" sz="1400" b="1" i="1" kern="1200" dirty="0" smtClean="0">
            <a:solidFill>
              <a:schemeClr val="tx1"/>
            </a:solidFill>
            <a:latin typeface="Adobe Caslon Pro"/>
          </a:endParaRPr>
        </a:p>
        <a:p>
          <a:pPr lvl="0" algn="ctr" defTabSz="711200">
            <a:lnSpc>
              <a:spcPct val="90000"/>
            </a:lnSpc>
            <a:spcBef>
              <a:spcPct val="0"/>
            </a:spcBef>
            <a:spcAft>
              <a:spcPct val="35000"/>
            </a:spcAft>
          </a:pPr>
          <a:r>
            <a:rPr lang="es-MX" sz="1100" b="1" i="1" kern="1200" dirty="0" smtClean="0">
              <a:solidFill>
                <a:schemeClr val="tx1"/>
              </a:solidFill>
              <a:latin typeface="Adobe Caslon Pro"/>
            </a:rPr>
            <a:t>LSPC  artículo 68 o ante la DGRH  Manual SCP artículo 58 .</a:t>
          </a:r>
          <a:endParaRPr lang="es-MX" sz="1100" b="1" kern="1200" dirty="0">
            <a:solidFill>
              <a:schemeClr val="tx1"/>
            </a:solidFill>
            <a:latin typeface="Adobe Caslon Pro"/>
          </a:endParaRPr>
        </a:p>
      </dsp:txBody>
      <dsp:txXfrm rot="16200000">
        <a:off x="-1942267" y="1944541"/>
        <a:ext cx="6120680" cy="2231597"/>
      </dsp:txXfrm>
    </dsp:sp>
    <dsp:sp modelId="{39D01DCC-43D8-4354-9439-B04B4033B033}">
      <dsp:nvSpPr>
        <dsp:cNvPr id="0" name=""/>
        <dsp:cNvSpPr/>
      </dsp:nvSpPr>
      <dsp:spPr>
        <a:xfrm rot="16200000">
          <a:off x="442420" y="1944541"/>
          <a:ext cx="6120680" cy="2231597"/>
        </a:xfrm>
        <a:prstGeom prst="flowChartManualOperation">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Adobe Caslon Pro"/>
            </a:rPr>
            <a:t>Al momento de firmar la evaluación del desempeño, el evaluado y el evaluador se darán por enterados del resultado total.</a:t>
          </a:r>
        </a:p>
        <a:p>
          <a:pPr lvl="0" algn="ctr" defTabSz="711200">
            <a:lnSpc>
              <a:spcPct val="90000"/>
            </a:lnSpc>
            <a:spcBef>
              <a:spcPct val="0"/>
            </a:spcBef>
            <a:spcAft>
              <a:spcPct val="35000"/>
            </a:spcAft>
          </a:pPr>
          <a:r>
            <a:rPr lang="es-MX" sz="1600" b="1" kern="1200" dirty="0" smtClean="0">
              <a:solidFill>
                <a:schemeClr val="tx1"/>
              </a:solidFill>
              <a:latin typeface="Adobe Caslon Pro"/>
            </a:rPr>
            <a:t> </a:t>
          </a:r>
        </a:p>
        <a:p>
          <a:pPr lvl="0" algn="ctr" defTabSz="711200">
            <a:lnSpc>
              <a:spcPct val="90000"/>
            </a:lnSpc>
            <a:spcBef>
              <a:spcPct val="0"/>
            </a:spcBef>
            <a:spcAft>
              <a:spcPct val="35000"/>
            </a:spcAft>
          </a:pPr>
          <a:r>
            <a:rPr lang="es-MX" sz="1100" b="1" i="1" u="none" kern="1200" dirty="0" smtClean="0">
              <a:solidFill>
                <a:schemeClr val="tx1"/>
              </a:solidFill>
              <a:latin typeface="Adobe Caslon Pro"/>
            </a:rPr>
            <a:t>Manual SPC Numeral  </a:t>
          </a:r>
        </a:p>
        <a:p>
          <a:pPr lvl="0" algn="ctr" defTabSz="711200">
            <a:lnSpc>
              <a:spcPct val="90000"/>
            </a:lnSpc>
            <a:spcBef>
              <a:spcPct val="0"/>
            </a:spcBef>
            <a:spcAft>
              <a:spcPct val="35000"/>
            </a:spcAft>
          </a:pPr>
          <a:r>
            <a:rPr lang="es-MX" sz="1100" b="1" i="1" u="none" kern="1200" dirty="0" smtClean="0">
              <a:solidFill>
                <a:schemeClr val="tx1"/>
              </a:solidFill>
              <a:latin typeface="Adobe Caslon Pro"/>
            </a:rPr>
            <a:t>56 Fracción VI.</a:t>
          </a:r>
          <a:endParaRPr lang="es-MX" sz="1100" b="1" i="1" u="none" kern="1200" dirty="0">
            <a:solidFill>
              <a:schemeClr val="tx1"/>
            </a:solidFill>
            <a:latin typeface="Adobe Caslon Pro"/>
          </a:endParaRPr>
        </a:p>
      </dsp:txBody>
      <dsp:txXfrm rot="16200000">
        <a:off x="442420" y="1944541"/>
        <a:ext cx="6120680" cy="2231597"/>
      </dsp:txXfrm>
    </dsp:sp>
    <dsp:sp modelId="{3F16B61E-7BB3-4EBA-91D4-63F136069CE3}">
      <dsp:nvSpPr>
        <dsp:cNvPr id="0" name=""/>
        <dsp:cNvSpPr/>
      </dsp:nvSpPr>
      <dsp:spPr>
        <a:xfrm rot="16200000">
          <a:off x="2855667" y="1944541"/>
          <a:ext cx="6120680" cy="2231597"/>
        </a:xfrm>
        <a:prstGeom prst="flowChartManualOperation">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Adobe Caslon Pro"/>
            </a:rPr>
            <a:t>En los casos en que la calificación se encuentre dentro de los rangos de “No Satisfactorio” o “Deficiente”, la notificación </a:t>
          </a:r>
          <a:r>
            <a:rPr lang="es-MX" sz="1600" b="1" kern="1200" dirty="0" smtClean="0">
              <a:solidFill>
                <a:schemeClr val="tx1"/>
              </a:solidFill>
              <a:latin typeface="Adobe Caslon Pro"/>
            </a:rPr>
            <a:t>del resultado se dará a conocer al servidor público, dentro de los 20 días hábiles siguientes por </a:t>
          </a:r>
          <a:r>
            <a:rPr lang="es-MX" sz="1600" b="1" kern="1200" dirty="0" smtClean="0">
              <a:solidFill>
                <a:schemeClr val="tx1"/>
              </a:solidFill>
              <a:latin typeface="Adobe Caslon Pro"/>
            </a:rPr>
            <a:t>escrito, enviando el acuse de recibo </a:t>
          </a:r>
          <a:r>
            <a:rPr lang="es-MX" sz="1600" b="1" kern="1200" dirty="0" smtClean="0">
              <a:solidFill>
                <a:schemeClr val="tx1"/>
              </a:solidFill>
              <a:latin typeface="Adobe Caslon Pro"/>
            </a:rPr>
            <a:t>correspondiente a la DGRH.</a:t>
          </a:r>
          <a:endParaRPr lang="es-MX" sz="1600" b="1" kern="1200" dirty="0" smtClean="0">
            <a:solidFill>
              <a:schemeClr val="tx1"/>
            </a:solidFill>
            <a:latin typeface="Adobe Caslon Pro"/>
          </a:endParaRPr>
        </a:p>
        <a:p>
          <a:pPr lvl="0" algn="ctr" defTabSz="711200">
            <a:lnSpc>
              <a:spcPct val="90000"/>
            </a:lnSpc>
            <a:spcBef>
              <a:spcPct val="0"/>
            </a:spcBef>
            <a:spcAft>
              <a:spcPct val="35000"/>
            </a:spcAft>
          </a:pPr>
          <a:endParaRPr lang="es-MX" sz="1600" b="1" kern="1200" dirty="0" smtClean="0">
            <a:solidFill>
              <a:schemeClr val="tx1"/>
            </a:solidFill>
            <a:latin typeface="Adobe Caslon Pro"/>
          </a:endParaRPr>
        </a:p>
        <a:p>
          <a:pPr lvl="0" algn="ctr" defTabSz="711200">
            <a:lnSpc>
              <a:spcPct val="90000"/>
            </a:lnSpc>
            <a:spcBef>
              <a:spcPct val="0"/>
            </a:spcBef>
            <a:spcAft>
              <a:spcPct val="35000"/>
            </a:spcAft>
          </a:pPr>
          <a:r>
            <a:rPr lang="es-MX" sz="1600" b="1" kern="1200" dirty="0" smtClean="0">
              <a:solidFill>
                <a:schemeClr val="tx1"/>
              </a:solidFill>
              <a:latin typeface="Adobe Caslon Pro"/>
            </a:rPr>
            <a:t> </a:t>
          </a:r>
          <a:r>
            <a:rPr lang="es-MX" sz="1100" b="1" i="1" u="none" kern="1200" dirty="0" smtClean="0">
              <a:solidFill>
                <a:schemeClr val="tx1"/>
              </a:solidFill>
              <a:latin typeface="Adobe Caslon Pro"/>
            </a:rPr>
            <a:t>Manual SPC Numeral 366.</a:t>
          </a:r>
          <a:endParaRPr lang="es-MX" sz="1100" b="1" i="1" u="none" kern="1200" dirty="0">
            <a:solidFill>
              <a:schemeClr val="tx1"/>
            </a:solidFill>
            <a:latin typeface="Adobe Caslon Pro"/>
          </a:endParaRPr>
        </a:p>
      </dsp:txBody>
      <dsp:txXfrm rot="16200000">
        <a:off x="2855667" y="1944541"/>
        <a:ext cx="6120680" cy="2231597"/>
      </dsp:txXfrm>
    </dsp:sp>
    <dsp:sp modelId="{4CB6B545-C99F-4D26-8827-1D0D9E650D8B}">
      <dsp:nvSpPr>
        <dsp:cNvPr id="0" name=""/>
        <dsp:cNvSpPr/>
      </dsp:nvSpPr>
      <dsp:spPr>
        <a:xfrm rot="16200000">
          <a:off x="5197742" y="1944541"/>
          <a:ext cx="6120680" cy="2231597"/>
        </a:xfrm>
        <a:prstGeom prst="flowChartManualOperation">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Adobe Caslon Pro"/>
            </a:rPr>
            <a:t>Sustentar con evidencia documental que acredite la objetividad y veracidad de la evaluación, en específico en los casos de desempeño “No Satisfactorio” o “Deficiente”.</a:t>
          </a:r>
          <a:endParaRPr lang="es-MX" sz="1600" b="1" kern="1200" dirty="0">
            <a:solidFill>
              <a:schemeClr val="tx1"/>
            </a:solidFill>
            <a:latin typeface="Adobe Caslon Pro"/>
          </a:endParaRPr>
        </a:p>
      </dsp:txBody>
      <dsp:txXfrm rot="16200000">
        <a:off x="5197742" y="1944541"/>
        <a:ext cx="6120680" cy="22315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87CA9B-BB55-4A59-ACCE-033FF3270E50}">
      <dsp:nvSpPr>
        <dsp:cNvPr id="0" name=""/>
        <dsp:cNvSpPr/>
      </dsp:nvSpPr>
      <dsp:spPr>
        <a:xfrm>
          <a:off x="0" y="0"/>
          <a:ext cx="6720410" cy="4480273"/>
        </a:xfrm>
        <a:prstGeom prst="gear9">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0" kern="1200" smtClean="0">
              <a:solidFill>
                <a:schemeClr val="tx1"/>
              </a:solidFill>
            </a:rPr>
            <a:t>Cuando alguno de los servidores públicos que intervienen en el procedimiento de evaluación del desempeño, se niegue a suscribir los documentos en que deba constar cualquiera de los registros por asentar, deberá necesariamente levantarse un acta circunstanciada de hechos, preferentemente ante el Titular de la DGRH, en su caso, ante el servidor público que se haya establecido en el método de evaluación respectivo.</a:t>
          </a:r>
          <a:endParaRPr lang="es-MX" sz="1600" b="1" i="0" kern="1200" dirty="0">
            <a:solidFill>
              <a:schemeClr val="tx1"/>
            </a:solidFill>
          </a:endParaRPr>
        </a:p>
      </dsp:txBody>
      <dsp:txXfrm>
        <a:off x="0" y="0"/>
        <a:ext cx="6720410" cy="4480273"/>
      </dsp:txXfrm>
    </dsp:sp>
    <dsp:sp modelId="{F28A96B2-CECA-4F9A-BE83-FA5B50B2DD95}">
      <dsp:nvSpPr>
        <dsp:cNvPr id="0" name=""/>
        <dsp:cNvSpPr/>
      </dsp:nvSpPr>
      <dsp:spPr>
        <a:xfrm rot="20548605">
          <a:off x="5040561" y="936104"/>
          <a:ext cx="3030908" cy="3030908"/>
        </a:xfrm>
        <a:prstGeom prst="circularArrow">
          <a:avLst>
            <a:gd name="adj1" fmla="val 4878"/>
            <a:gd name="adj2" fmla="val 312630"/>
            <a:gd name="adj3" fmla="val 3164199"/>
            <a:gd name="adj4" fmla="val 15192262"/>
            <a:gd name="adj5" fmla="val 5691"/>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1AE931-68D1-4064-9E5F-FCF39B862711}">
      <dsp:nvSpPr>
        <dsp:cNvPr id="0" name=""/>
        <dsp:cNvSpPr/>
      </dsp:nvSpPr>
      <dsp:spPr>
        <a:xfrm>
          <a:off x="0" y="0"/>
          <a:ext cx="6863293" cy="1457335"/>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MX" sz="4100" b="1" kern="1200" dirty="0" smtClean="0">
              <a:solidFill>
                <a:schemeClr val="tx1"/>
              </a:solidFill>
              <a:effectLst>
                <a:outerShdw blurRad="38100" dist="38100" dir="2700000" algn="tl">
                  <a:srgbClr val="000000">
                    <a:alpha val="43137"/>
                  </a:srgbClr>
                </a:outerShdw>
              </a:effectLst>
              <a:latin typeface="Adobe Caslon Pro"/>
            </a:rPr>
            <a:t>EVALUACIÓN DEL DESEMPEÑO</a:t>
          </a:r>
          <a:endParaRPr lang="es-MX" sz="4100" kern="1200" dirty="0">
            <a:solidFill>
              <a:schemeClr val="tx1"/>
            </a:solidFill>
          </a:endParaRPr>
        </a:p>
      </dsp:txBody>
      <dsp:txXfrm>
        <a:off x="0" y="0"/>
        <a:ext cx="6863293" cy="1457335"/>
      </dsp:txXfrm>
    </dsp:sp>
    <dsp:sp modelId="{C78FEE14-B174-4AC7-8EC1-1C77D8185818}">
      <dsp:nvSpPr>
        <dsp:cNvPr id="0" name=""/>
        <dsp:cNvSpPr/>
      </dsp:nvSpPr>
      <dsp:spPr>
        <a:xfrm>
          <a:off x="0" y="1457335"/>
          <a:ext cx="1715823" cy="3060403"/>
        </a:xfrm>
        <a:prstGeom prst="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Adobe Caslon Pro"/>
            </a:rPr>
            <a:t>VALORACIÓN DEL CUMPLIMIENTO INDIVIDUAL DE LAS FUNCIONES Y METAS QUE APLICA EL SUPERIOR JERÁRQUICO</a:t>
          </a:r>
          <a:r>
            <a:rPr lang="es-MX" sz="1300" b="1" kern="1200" dirty="0" smtClean="0">
              <a:latin typeface="Adobe Caslon Pro"/>
            </a:rPr>
            <a:t> (50%)</a:t>
          </a:r>
          <a:endParaRPr lang="es-MX" sz="1300" kern="1200" dirty="0"/>
        </a:p>
      </dsp:txBody>
      <dsp:txXfrm>
        <a:off x="0" y="1457335"/>
        <a:ext cx="1715823" cy="3060403"/>
      </dsp:txXfrm>
    </dsp:sp>
    <dsp:sp modelId="{035F3267-377D-4EFC-AEC2-2650BC8F1402}">
      <dsp:nvSpPr>
        <dsp:cNvPr id="0" name=""/>
        <dsp:cNvSpPr/>
      </dsp:nvSpPr>
      <dsp:spPr>
        <a:xfrm>
          <a:off x="1715823" y="1457335"/>
          <a:ext cx="1715823" cy="3060403"/>
        </a:xfrm>
        <a:prstGeom prst="rect">
          <a:avLst/>
        </a:prstGeom>
        <a:gradFill rotWithShape="0">
          <a:gsLst>
            <a:gs pos="0">
              <a:schemeClr val="accent3">
                <a:shade val="50000"/>
                <a:hueOff val="133778"/>
                <a:satOff val="-2135"/>
                <a:lumOff val="20553"/>
                <a:alphaOff val="0"/>
                <a:tint val="50000"/>
                <a:satMod val="300000"/>
              </a:schemeClr>
            </a:gs>
            <a:gs pos="35000">
              <a:schemeClr val="accent3">
                <a:shade val="50000"/>
                <a:hueOff val="133778"/>
                <a:satOff val="-2135"/>
                <a:lumOff val="20553"/>
                <a:alphaOff val="0"/>
                <a:tint val="37000"/>
                <a:satMod val="300000"/>
              </a:schemeClr>
            </a:gs>
            <a:gs pos="100000">
              <a:schemeClr val="accent3">
                <a:shade val="50000"/>
                <a:hueOff val="133778"/>
                <a:satOff val="-2135"/>
                <a:lumOff val="205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Adobe Caslon Pro"/>
            </a:rPr>
            <a:t>VALORACIÓN DEL CUMPLIMIENTO CUANTITATIVO DE LOS OBJETIVOS ESTABLECIDOS EN LOS DISTINTOS INSTRUMENTOS DE GESTIÓN APLICADA POR EL TITULAR DE LA UNIDAD RESPONSABLE</a:t>
          </a:r>
          <a:r>
            <a:rPr lang="es-MX" sz="1300" b="1" kern="1200" dirty="0" smtClean="0">
              <a:latin typeface="Adobe Caslon Pro"/>
            </a:rPr>
            <a:t>: (10%)</a:t>
          </a:r>
          <a:endParaRPr lang="es-MX" sz="1300" kern="1200" dirty="0"/>
        </a:p>
      </dsp:txBody>
      <dsp:txXfrm>
        <a:off x="1715823" y="1457335"/>
        <a:ext cx="1715823" cy="3060403"/>
      </dsp:txXfrm>
    </dsp:sp>
    <dsp:sp modelId="{21F9E1AB-CF93-406C-997E-2A65D44B7A84}">
      <dsp:nvSpPr>
        <dsp:cNvPr id="0" name=""/>
        <dsp:cNvSpPr/>
      </dsp:nvSpPr>
      <dsp:spPr>
        <a:xfrm>
          <a:off x="3431646" y="1457335"/>
          <a:ext cx="1715823" cy="3060403"/>
        </a:xfrm>
        <a:prstGeom prst="rect">
          <a:avLst/>
        </a:prstGeom>
        <a:gradFill rotWithShape="0">
          <a:gsLst>
            <a:gs pos="0">
              <a:schemeClr val="accent3">
                <a:shade val="50000"/>
                <a:hueOff val="267555"/>
                <a:satOff val="-4269"/>
                <a:lumOff val="41107"/>
                <a:alphaOff val="0"/>
                <a:tint val="50000"/>
                <a:satMod val="300000"/>
              </a:schemeClr>
            </a:gs>
            <a:gs pos="35000">
              <a:schemeClr val="accent3">
                <a:shade val="50000"/>
                <a:hueOff val="267555"/>
                <a:satOff val="-4269"/>
                <a:lumOff val="41107"/>
                <a:alphaOff val="0"/>
                <a:tint val="37000"/>
                <a:satMod val="300000"/>
              </a:schemeClr>
            </a:gs>
            <a:gs pos="100000">
              <a:schemeClr val="accent3">
                <a:shade val="50000"/>
                <a:hueOff val="267555"/>
                <a:satOff val="-4269"/>
                <a:lumOff val="411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Adobe Caslon Pro"/>
            </a:rPr>
            <a:t>VALORACIÓN CUALITATIVA DE LAS APORTACIONES INSTITUCIONALES EFECTUADAS POR CADA SERVIDOR PUBLICO</a:t>
          </a:r>
          <a:r>
            <a:rPr lang="es-MX" sz="1300" b="1" kern="1200" dirty="0" smtClean="0">
              <a:latin typeface="Adobe Caslon Pro"/>
            </a:rPr>
            <a:t> (Cap. Gerenciales): (40%)</a:t>
          </a:r>
        </a:p>
        <a:p>
          <a:pPr lvl="0" algn="ctr" defTabSz="577850">
            <a:lnSpc>
              <a:spcPct val="90000"/>
            </a:lnSpc>
            <a:spcBef>
              <a:spcPct val="0"/>
            </a:spcBef>
            <a:spcAft>
              <a:spcPct val="35000"/>
            </a:spcAft>
          </a:pPr>
          <a:r>
            <a:rPr lang="es-MX" sz="1300" b="1" kern="1200" dirty="0" smtClean="0">
              <a:latin typeface="Adobe Caslon Pro"/>
            </a:rPr>
            <a:t>-CAPACITACIÓN</a:t>
          </a:r>
          <a:endParaRPr lang="es-MX" sz="1300" kern="1200" dirty="0"/>
        </a:p>
      </dsp:txBody>
      <dsp:txXfrm>
        <a:off x="3431646" y="1457335"/>
        <a:ext cx="1715823" cy="3060403"/>
      </dsp:txXfrm>
    </dsp:sp>
    <dsp:sp modelId="{1DE438CC-70C8-4392-8EBA-709FF68449DD}">
      <dsp:nvSpPr>
        <dsp:cNvPr id="0" name=""/>
        <dsp:cNvSpPr/>
      </dsp:nvSpPr>
      <dsp:spPr>
        <a:xfrm>
          <a:off x="5147469" y="1457335"/>
          <a:ext cx="1715823" cy="3060403"/>
        </a:xfrm>
        <a:prstGeom prst="rect">
          <a:avLst/>
        </a:prstGeom>
        <a:gradFill rotWithShape="0">
          <a:gsLst>
            <a:gs pos="0">
              <a:schemeClr val="accent3">
                <a:shade val="50000"/>
                <a:hueOff val="133778"/>
                <a:satOff val="-2135"/>
                <a:lumOff val="20553"/>
                <a:alphaOff val="0"/>
                <a:tint val="50000"/>
                <a:satMod val="300000"/>
              </a:schemeClr>
            </a:gs>
            <a:gs pos="35000">
              <a:schemeClr val="accent3">
                <a:shade val="50000"/>
                <a:hueOff val="133778"/>
                <a:satOff val="-2135"/>
                <a:lumOff val="20553"/>
                <a:alphaOff val="0"/>
                <a:tint val="37000"/>
                <a:satMod val="300000"/>
              </a:schemeClr>
            </a:gs>
            <a:gs pos="100000">
              <a:schemeClr val="accent3">
                <a:shade val="50000"/>
                <a:hueOff val="133778"/>
                <a:satOff val="-2135"/>
                <a:lumOff val="205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latin typeface="Adobe Caslon Pro"/>
            </a:rPr>
            <a:t>ACTIVIDADES EXTRAORDINARIAS</a:t>
          </a:r>
        </a:p>
        <a:p>
          <a:pPr lvl="0" algn="ctr" defTabSz="577850">
            <a:lnSpc>
              <a:spcPct val="90000"/>
            </a:lnSpc>
            <a:spcBef>
              <a:spcPct val="0"/>
            </a:spcBef>
            <a:spcAft>
              <a:spcPct val="35000"/>
            </a:spcAft>
          </a:pPr>
          <a:r>
            <a:rPr lang="es-MX" sz="1300" b="1" kern="1200" dirty="0" smtClean="0">
              <a:latin typeface="Adobe Caslon Pro"/>
            </a:rPr>
            <a:t>APORTACIONES DESTACADAS</a:t>
          </a:r>
        </a:p>
        <a:p>
          <a:pPr lvl="0" algn="ctr" defTabSz="577850">
            <a:lnSpc>
              <a:spcPct val="90000"/>
            </a:lnSpc>
            <a:spcBef>
              <a:spcPct val="0"/>
            </a:spcBef>
            <a:spcAft>
              <a:spcPct val="35000"/>
            </a:spcAft>
          </a:pPr>
          <a:r>
            <a:rPr lang="es-MX" sz="1300" b="1" kern="1200" dirty="0" smtClean="0">
              <a:latin typeface="Adobe Caslon Pro"/>
            </a:rPr>
            <a:t>(Puntos Extra, presentando evidencia documental)</a:t>
          </a:r>
          <a:endParaRPr lang="es-MX" sz="1300" kern="1200" dirty="0"/>
        </a:p>
      </dsp:txBody>
      <dsp:txXfrm>
        <a:off x="5147469" y="1457335"/>
        <a:ext cx="1715823" cy="3060403"/>
      </dsp:txXfrm>
    </dsp:sp>
    <dsp:sp modelId="{4885A4E9-A2E6-4128-AA40-3A7E52CF1D27}">
      <dsp:nvSpPr>
        <dsp:cNvPr id="0" name=""/>
        <dsp:cNvSpPr/>
      </dsp:nvSpPr>
      <dsp:spPr>
        <a:xfrm>
          <a:off x="0" y="4517739"/>
          <a:ext cx="6863293" cy="340044"/>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D59752-1B03-4B54-A3D6-F995E5A12432}">
      <dsp:nvSpPr>
        <dsp:cNvPr id="0" name=""/>
        <dsp:cNvSpPr/>
      </dsp:nvSpPr>
      <dsp:spPr>
        <a:xfrm rot="5400000">
          <a:off x="-196042" y="255268"/>
          <a:ext cx="1306952" cy="914866"/>
        </a:xfrm>
        <a:prstGeom prst="chevr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EXCELENTE</a:t>
          </a:r>
        </a:p>
        <a:p>
          <a:pPr lvl="0" algn="ctr" defTabSz="444500">
            <a:lnSpc>
              <a:spcPct val="90000"/>
            </a:lnSpc>
            <a:spcBef>
              <a:spcPct val="0"/>
            </a:spcBef>
            <a:spcAft>
              <a:spcPct val="35000"/>
            </a:spcAft>
          </a:pPr>
          <a:endParaRPr lang="es-MX" sz="1000" b="1" kern="1200" dirty="0">
            <a:solidFill>
              <a:schemeClr val="tx1"/>
            </a:solidFill>
          </a:endParaRPr>
        </a:p>
      </dsp:txBody>
      <dsp:txXfrm rot="5400000">
        <a:off x="-196042" y="255268"/>
        <a:ext cx="1306952" cy="914866"/>
      </dsp:txXfrm>
    </dsp:sp>
    <dsp:sp modelId="{D7A7FABA-7D40-47D8-975D-7508C6552543}">
      <dsp:nvSpPr>
        <dsp:cNvPr id="0" name=""/>
        <dsp:cNvSpPr/>
      </dsp:nvSpPr>
      <dsp:spPr>
        <a:xfrm rot="5400000">
          <a:off x="4655747" y="-3737770"/>
          <a:ext cx="961749" cy="8443511"/>
        </a:xfrm>
        <a:prstGeom prst="round2Same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1" kern="1200" dirty="0" smtClean="0">
              <a:solidFill>
                <a:schemeClr val="tx1"/>
              </a:solidFill>
              <a:latin typeface="Adobe Caslon Pro"/>
            </a:rPr>
            <a:t>(Desempeño destacado): Solo se aplica cuando el logro de la meta es superior en términos de rebasar lo satisfactorio (cumplimiento de la meta), es decir a lo que inicialmente se programó y deberá ser documentada de acuerdo a la fuente citada en el establecimiento de metas. (90 a 100 puntos).                                                                         </a:t>
          </a:r>
          <a:r>
            <a:rPr lang="es-MX" sz="1100" b="1" i="1" kern="1200" dirty="0" smtClean="0">
              <a:solidFill>
                <a:schemeClr val="tx1"/>
              </a:solidFill>
              <a:latin typeface="Adobe Caslon Pro"/>
            </a:rPr>
            <a:t>Manual SPC numeral 365 Frac I</a:t>
          </a:r>
          <a:endParaRPr lang="es-MX" sz="1100" b="1" i="1" kern="1200" dirty="0">
            <a:solidFill>
              <a:schemeClr val="tx1"/>
            </a:solidFill>
          </a:endParaRPr>
        </a:p>
      </dsp:txBody>
      <dsp:txXfrm rot="5400000">
        <a:off x="4655747" y="-3737770"/>
        <a:ext cx="961749" cy="8443511"/>
      </dsp:txXfrm>
    </dsp:sp>
    <dsp:sp modelId="{F19FDB01-253A-4C23-BE4D-13CF334D5B32}">
      <dsp:nvSpPr>
        <dsp:cNvPr id="0" name=""/>
        <dsp:cNvSpPr/>
      </dsp:nvSpPr>
      <dsp:spPr>
        <a:xfrm rot="5400000">
          <a:off x="-196042" y="1220266"/>
          <a:ext cx="1306952" cy="914866"/>
        </a:xfrm>
        <a:prstGeom prst="chevron">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SATISFACTORIO</a:t>
          </a:r>
          <a:endParaRPr lang="es-MX" sz="1000" b="1" kern="1200" dirty="0">
            <a:solidFill>
              <a:schemeClr val="tx1"/>
            </a:solidFill>
          </a:endParaRPr>
        </a:p>
      </dsp:txBody>
      <dsp:txXfrm rot="5400000">
        <a:off x="-196042" y="1220266"/>
        <a:ext cx="1306952" cy="914866"/>
      </dsp:txXfrm>
    </dsp:sp>
    <dsp:sp modelId="{704CF63E-22EB-46D9-828D-D7D305641F55}">
      <dsp:nvSpPr>
        <dsp:cNvPr id="0" name=""/>
        <dsp:cNvSpPr/>
      </dsp:nvSpPr>
      <dsp:spPr>
        <a:xfrm rot="5400000">
          <a:off x="4774293" y="-2789665"/>
          <a:ext cx="677542" cy="8442666"/>
        </a:xfrm>
        <a:prstGeom prst="round2SameRect">
          <a:avLst/>
        </a:prstGeom>
        <a:solidFill>
          <a:schemeClr val="lt1">
            <a:alpha val="90000"/>
            <a:hueOff val="0"/>
            <a:satOff val="0"/>
            <a:lumOff val="0"/>
            <a:alphaOff val="0"/>
          </a:schemeClr>
        </a:solidFill>
        <a:ln w="9525" cap="flat" cmpd="sng" algn="ctr">
          <a:solidFill>
            <a:schemeClr val="accent3">
              <a:shade val="50000"/>
              <a:hueOff val="133778"/>
              <a:satOff val="-2135"/>
              <a:lumOff val="205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_tradnl" sz="1400" b="1" kern="1200" dirty="0" smtClean="0">
              <a:solidFill>
                <a:schemeClr val="tx1"/>
              </a:solidFill>
              <a:latin typeface="Adobe Caslon Pro"/>
            </a:rPr>
            <a:t>Representa el valor aprobatorio que implica el cumplimiento esperado de la meta, respecto a lo programado.</a:t>
          </a:r>
          <a:r>
            <a:rPr lang="es-MX" sz="1400" b="1" kern="1200" dirty="0" smtClean="0">
              <a:solidFill>
                <a:schemeClr val="tx1"/>
              </a:solidFill>
              <a:latin typeface="Adobe Caslon Pro"/>
            </a:rPr>
            <a:t> (70 a 89.9 puntos).</a:t>
          </a:r>
          <a:r>
            <a:rPr lang="es-MX" sz="1400" b="1" i="1" kern="1200" dirty="0" smtClean="0">
              <a:solidFill>
                <a:schemeClr val="tx1"/>
              </a:solidFill>
              <a:latin typeface="Adobe Caslon Pro"/>
            </a:rPr>
            <a:t>                                            </a:t>
          </a:r>
          <a:r>
            <a:rPr lang="es-MX" sz="1100" b="1" i="1" kern="1200" dirty="0" smtClean="0">
              <a:solidFill>
                <a:schemeClr val="tx1"/>
              </a:solidFill>
              <a:latin typeface="Adobe Caslon Pro"/>
            </a:rPr>
            <a:t>Manual SPC numeral 365 Frac II</a:t>
          </a:r>
          <a:endParaRPr lang="es-MX" sz="1100" b="1" kern="1200" dirty="0">
            <a:solidFill>
              <a:schemeClr val="tx1"/>
            </a:solidFill>
          </a:endParaRPr>
        </a:p>
      </dsp:txBody>
      <dsp:txXfrm rot="5400000">
        <a:off x="4774293" y="-2789665"/>
        <a:ext cx="677542" cy="8442666"/>
      </dsp:txXfrm>
    </dsp:sp>
    <dsp:sp modelId="{D9B50636-8468-41CE-A9C4-646812C1D58E}">
      <dsp:nvSpPr>
        <dsp:cNvPr id="0" name=""/>
        <dsp:cNvSpPr/>
      </dsp:nvSpPr>
      <dsp:spPr>
        <a:xfrm rot="5400000">
          <a:off x="-196042" y="2175541"/>
          <a:ext cx="1306952" cy="914866"/>
        </a:xfrm>
        <a:prstGeom prst="chevron">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NO SATISFACTORIO</a:t>
          </a:r>
          <a:endParaRPr lang="es-MX" sz="1000" b="1" kern="1200" dirty="0">
            <a:solidFill>
              <a:schemeClr val="tx1"/>
            </a:solidFill>
          </a:endParaRPr>
        </a:p>
      </dsp:txBody>
      <dsp:txXfrm rot="5400000">
        <a:off x="-196042" y="2175541"/>
        <a:ext cx="1306952" cy="914866"/>
      </dsp:txXfrm>
    </dsp:sp>
    <dsp:sp modelId="{895BFD91-0E81-4C9B-91AE-079630A92BAF}">
      <dsp:nvSpPr>
        <dsp:cNvPr id="0" name=""/>
        <dsp:cNvSpPr/>
      </dsp:nvSpPr>
      <dsp:spPr>
        <a:xfrm rot="5400000">
          <a:off x="4688727" y="-1748830"/>
          <a:ext cx="849519" cy="8443511"/>
        </a:xfrm>
        <a:prstGeom prst="round2SameRect">
          <a:avLst/>
        </a:prstGeom>
        <a:solidFill>
          <a:schemeClr val="lt1">
            <a:alpha val="90000"/>
            <a:hueOff val="0"/>
            <a:satOff val="0"/>
            <a:lumOff val="0"/>
            <a:alphaOff val="0"/>
          </a:schemeClr>
        </a:solidFill>
        <a:ln w="9525" cap="flat" cmpd="sng" algn="ctr">
          <a:solidFill>
            <a:schemeClr val="accent3">
              <a:shade val="50000"/>
              <a:hueOff val="267555"/>
              <a:satOff val="-4269"/>
              <a:lumOff val="4110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_tradnl" sz="1400" b="1" kern="1200" dirty="0" smtClean="0">
              <a:solidFill>
                <a:schemeClr val="tx1"/>
              </a:solidFill>
              <a:latin typeface="Adobe Caslon Pro"/>
            </a:rPr>
            <a:t>Representa el valor aprobatorio mínimo que implica un cumplimiento por debajo del valor considerado como satisfactorio en el indicador.</a:t>
          </a:r>
          <a:r>
            <a:rPr lang="es-MX" sz="1400" b="1" kern="1200" dirty="0" smtClean="0">
              <a:solidFill>
                <a:schemeClr val="tx1"/>
              </a:solidFill>
              <a:latin typeface="Adobe Caslon Pro"/>
            </a:rPr>
            <a:t> (60 a 69.9 puntos). </a:t>
          </a:r>
          <a:r>
            <a:rPr lang="es-MX" sz="1100" b="1" i="1" kern="1200" dirty="0" smtClean="0">
              <a:solidFill>
                <a:schemeClr val="tx1"/>
              </a:solidFill>
              <a:latin typeface="Adobe Caslon Pro"/>
            </a:rPr>
            <a:t>Manual SPC numeral 365 Frac III</a:t>
          </a:r>
          <a:endParaRPr lang="es-MX" sz="1100" b="1" kern="1200" dirty="0">
            <a:solidFill>
              <a:schemeClr val="tx1"/>
            </a:solidFill>
          </a:endParaRPr>
        </a:p>
      </dsp:txBody>
      <dsp:txXfrm rot="5400000">
        <a:off x="4688727" y="-1748830"/>
        <a:ext cx="849519" cy="8443511"/>
      </dsp:txXfrm>
    </dsp:sp>
    <dsp:sp modelId="{B79A66A7-5AF0-491E-B8BC-78036F8B7E86}">
      <dsp:nvSpPr>
        <dsp:cNvPr id="0" name=""/>
        <dsp:cNvSpPr/>
      </dsp:nvSpPr>
      <dsp:spPr>
        <a:xfrm rot="5400000">
          <a:off x="-196042" y="3130815"/>
          <a:ext cx="1306952" cy="914866"/>
        </a:xfrm>
        <a:prstGeom prst="chevron">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DEFICIENTE</a:t>
          </a:r>
          <a:endParaRPr lang="es-MX" sz="1000" b="1" kern="1200" dirty="0">
            <a:solidFill>
              <a:schemeClr val="tx1"/>
            </a:solidFill>
          </a:endParaRPr>
        </a:p>
      </dsp:txBody>
      <dsp:txXfrm rot="5400000">
        <a:off x="-196042" y="3130815"/>
        <a:ext cx="1306952" cy="914866"/>
      </dsp:txXfrm>
    </dsp:sp>
    <dsp:sp modelId="{DCBF3EFE-B082-4433-8373-A864D87ECFCB}">
      <dsp:nvSpPr>
        <dsp:cNvPr id="0" name=""/>
        <dsp:cNvSpPr/>
      </dsp:nvSpPr>
      <dsp:spPr>
        <a:xfrm rot="5400000">
          <a:off x="4688727" y="-724887"/>
          <a:ext cx="849519" cy="8443511"/>
        </a:xfrm>
        <a:prstGeom prst="round2SameRect">
          <a:avLst/>
        </a:prstGeom>
        <a:solidFill>
          <a:schemeClr val="lt1">
            <a:alpha val="90000"/>
            <a:hueOff val="0"/>
            <a:satOff val="0"/>
            <a:lumOff val="0"/>
            <a:alphaOff val="0"/>
          </a:schemeClr>
        </a:solidFill>
        <a:ln w="9525" cap="flat" cmpd="sng" algn="ctr">
          <a:solidFill>
            <a:schemeClr val="accent3">
              <a:shade val="50000"/>
              <a:hueOff val="133778"/>
              <a:satOff val="-2135"/>
              <a:lumOff val="205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_tradnl" sz="1400" b="1" kern="1200" dirty="0" smtClean="0">
              <a:solidFill>
                <a:schemeClr val="tx1"/>
              </a:solidFill>
              <a:latin typeface="Adobe Caslon Pro"/>
            </a:rPr>
            <a:t>Representa el valor que implica un cumplimiento no aceptable en la meta.</a:t>
          </a:r>
          <a:r>
            <a:rPr lang="es-MX" sz="1400" b="1" kern="1200" dirty="0" smtClean="0">
              <a:solidFill>
                <a:schemeClr val="tx1"/>
              </a:solidFill>
              <a:latin typeface="Adobe Caslon Pro"/>
            </a:rPr>
            <a:t> (0 a 59.9). </a:t>
          </a:r>
          <a:r>
            <a:rPr lang="es-MX" sz="1100" b="1" i="1" kern="1200" dirty="0" smtClean="0">
              <a:solidFill>
                <a:schemeClr val="tx1"/>
              </a:solidFill>
              <a:latin typeface="Adobe Caslon Pro"/>
            </a:rPr>
            <a:t>Manual SPC numeral 365 Frac IV</a:t>
          </a:r>
          <a:endParaRPr lang="es-MX" sz="1100" b="1" kern="1200" dirty="0">
            <a:solidFill>
              <a:schemeClr val="tx1"/>
            </a:solidFill>
          </a:endParaRPr>
        </a:p>
      </dsp:txBody>
      <dsp:txXfrm rot="5400000">
        <a:off x="4688727" y="-724887"/>
        <a:ext cx="849519" cy="844351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087C86-CC4A-4B7E-9C41-A6EC9FBF1A27}">
      <dsp:nvSpPr>
        <dsp:cNvPr id="0" name=""/>
        <dsp:cNvSpPr/>
      </dsp:nvSpPr>
      <dsp:spPr>
        <a:xfrm>
          <a:off x="2735694" y="546"/>
          <a:ext cx="5487009" cy="2132944"/>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b="0" kern="1200" smtClean="0">
              <a:solidFill>
                <a:schemeClr val="tx1"/>
              </a:solidFill>
              <a:latin typeface="Adobe Caslon Pro" pitchFamily="18" charset="0"/>
            </a:rPr>
            <a:t>Entendidas éstas como los encargos temporales del despacho, la suplencia de servidores públicos en el ejercicio de atribuciones legales, las comisiones oficiales que se determinen relevantes para el cumplimiento de los objetivos institucionales, que resulten significativas para el desarrollo del capital humano y, en su caso, contribuyan a la mejora de la Institución.</a:t>
          </a:r>
          <a:endParaRPr lang="es-MX" sz="1400" b="0" kern="1200" dirty="0">
            <a:solidFill>
              <a:schemeClr val="tx1"/>
            </a:solidFill>
          </a:endParaRPr>
        </a:p>
      </dsp:txBody>
      <dsp:txXfrm>
        <a:off x="2735694" y="546"/>
        <a:ext cx="5487009" cy="2132944"/>
      </dsp:txXfrm>
    </dsp:sp>
    <dsp:sp modelId="{D5958E94-B4CE-4294-A13C-ADD3B976A252}">
      <dsp:nvSpPr>
        <dsp:cNvPr id="0" name=""/>
        <dsp:cNvSpPr/>
      </dsp:nvSpPr>
      <dsp:spPr>
        <a:xfrm>
          <a:off x="922311" y="546"/>
          <a:ext cx="1813383" cy="2132944"/>
        </a:xfrm>
        <a:prstGeom prst="round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i="1" u="sng" kern="1200" dirty="0" smtClean="0">
              <a:solidFill>
                <a:schemeClr val="tx1"/>
              </a:solidFill>
              <a:effectLst>
                <a:outerShdw blurRad="38100" dist="38100" dir="2700000" algn="tl">
                  <a:srgbClr val="000000">
                    <a:alpha val="43137"/>
                  </a:srgbClr>
                </a:outerShdw>
              </a:effectLst>
              <a:latin typeface="Adobe Caslon Pro"/>
            </a:rPr>
            <a:t>Actividades Extraordinarias</a:t>
          </a:r>
          <a:endParaRPr lang="es-MX" sz="1600" b="1" kern="1200" dirty="0">
            <a:solidFill>
              <a:schemeClr val="tx1"/>
            </a:solidFill>
          </a:endParaRPr>
        </a:p>
      </dsp:txBody>
      <dsp:txXfrm>
        <a:off x="922311" y="546"/>
        <a:ext cx="1813383" cy="2132944"/>
      </dsp:txXfrm>
    </dsp:sp>
    <dsp:sp modelId="{60043C4F-82C3-4A58-A769-9CB9429D641E}">
      <dsp:nvSpPr>
        <dsp:cNvPr id="0" name=""/>
        <dsp:cNvSpPr/>
      </dsp:nvSpPr>
      <dsp:spPr>
        <a:xfrm>
          <a:off x="2726568" y="2346786"/>
          <a:ext cx="5487009" cy="2132944"/>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b="0" kern="1200" smtClean="0">
              <a:solidFill>
                <a:schemeClr val="tx1"/>
              </a:solidFill>
              <a:latin typeface="Adobe Caslon Pro" pitchFamily="18" charset="0"/>
            </a:rPr>
            <a:t>Entendidas éstas como las realizadas por iniciativa propia del servidor público evaluado, cuyos resultados puedan ser verificados y documentados; que contribuyan a mejorar el desempeño de sus funciones o que impliquen una contribución al desarrollo de capital humano en otros servidores públicos, en su caso, contribuyan en la mejora de la Institución o aporten beneficios a la población.</a:t>
          </a:r>
          <a:endParaRPr lang="es-MX" sz="1400" b="0" kern="1200" dirty="0">
            <a:solidFill>
              <a:schemeClr val="tx1"/>
            </a:solidFill>
          </a:endParaRPr>
        </a:p>
      </dsp:txBody>
      <dsp:txXfrm>
        <a:off x="2726568" y="2346786"/>
        <a:ext cx="5487009" cy="2132944"/>
      </dsp:txXfrm>
    </dsp:sp>
    <dsp:sp modelId="{5F9956F1-24DF-4E66-83B2-3349D1F1847D}">
      <dsp:nvSpPr>
        <dsp:cNvPr id="0" name=""/>
        <dsp:cNvSpPr/>
      </dsp:nvSpPr>
      <dsp:spPr>
        <a:xfrm>
          <a:off x="931438" y="2346786"/>
          <a:ext cx="1795130" cy="2132944"/>
        </a:xfrm>
        <a:prstGeom prst="roundRect">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kumimoji="0" lang="es-ES" sz="1600" b="1" i="1" u="sng" strike="noStrike" kern="1200" cap="none" spc="0" normalizeH="0" baseline="0" noProof="0" dirty="0" smtClean="0">
              <a:ln/>
              <a:solidFill>
                <a:schemeClr val="tx1"/>
              </a:solidFill>
              <a:effectLst>
                <a:outerShdw blurRad="38100" dist="38100" dir="2700000" algn="tl">
                  <a:srgbClr val="000000">
                    <a:alpha val="43137"/>
                  </a:srgbClr>
                </a:outerShdw>
              </a:effectLst>
              <a:uLnTx/>
              <a:uFillTx/>
              <a:latin typeface="Adobe Caslon Pro"/>
              <a:ea typeface="+mj-ea"/>
              <a:cs typeface="+mj-cs"/>
            </a:rPr>
            <a:t>Aportaciones Destacadas</a:t>
          </a:r>
          <a:endParaRPr lang="es-MX" sz="1600" b="1" kern="1200" dirty="0">
            <a:solidFill>
              <a:schemeClr val="tx1"/>
            </a:solidFill>
          </a:endParaRPr>
        </a:p>
      </dsp:txBody>
      <dsp:txXfrm>
        <a:off x="931438" y="2346786"/>
        <a:ext cx="1795130" cy="213294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E2993E-06D0-4B06-A779-2355332AFA2D}">
      <dsp:nvSpPr>
        <dsp:cNvPr id="0" name=""/>
        <dsp:cNvSpPr/>
      </dsp:nvSpPr>
      <dsp:spPr>
        <a:xfrm rot="16200000">
          <a:off x="923038" y="-923038"/>
          <a:ext cx="2690998" cy="4537075"/>
        </a:xfrm>
        <a:prstGeom prst="round1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500" b="1" kern="1200" dirty="0" smtClean="0">
            <a:solidFill>
              <a:schemeClr val="tx1"/>
            </a:solidFill>
            <a:latin typeface="Adobe Caslon Pro"/>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500" b="1" kern="1200" dirty="0" smtClean="0">
              <a:solidFill>
                <a:schemeClr val="tx1"/>
              </a:solidFill>
              <a:latin typeface="Adobe Caslon Pro"/>
            </a:rPr>
            <a:t>a) Las metas se establecen de manera anual</a:t>
          </a: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500" b="1" kern="1200" dirty="0" smtClean="0">
            <a:solidFill>
              <a:schemeClr val="tx1"/>
            </a:solidFill>
            <a:latin typeface="Adobe Caslon Pro"/>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500" b="1" kern="1200" dirty="0" smtClean="0">
            <a:solidFill>
              <a:schemeClr val="tx1"/>
            </a:solidFill>
            <a:latin typeface="Adobe Caslon Pro"/>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MX" sz="1500" b="1" kern="1200" dirty="0" smtClean="0">
              <a:solidFill>
                <a:schemeClr val="tx1"/>
              </a:solidFill>
              <a:latin typeface="Adobe Caslon Pro"/>
            </a:rPr>
            <a:t>Se deberá establecer o seleccionar un mínimo de dos metas de cumplimiento individual y un máximo de cinco. </a:t>
          </a:r>
          <a:r>
            <a:rPr lang="es-ES" sz="1500" b="1" kern="1200" dirty="0" smtClean="0">
              <a:solidFill>
                <a:schemeClr val="tx1"/>
              </a:solidFill>
              <a:latin typeface="Adobe Caslon Pro"/>
            </a:rPr>
            <a:t> </a:t>
          </a:r>
          <a:endParaRPr lang="es-MX" sz="1500" b="1" kern="1200" dirty="0" smtClean="0">
            <a:solidFill>
              <a:schemeClr val="tx1"/>
            </a:solidFill>
            <a:latin typeface="Adobe Caslon Pro"/>
          </a:endParaRPr>
        </a:p>
        <a:p>
          <a:pPr lvl="0" algn="just" defTabSz="844550">
            <a:lnSpc>
              <a:spcPct val="90000"/>
            </a:lnSpc>
            <a:spcBef>
              <a:spcPct val="0"/>
            </a:spcBef>
            <a:spcAft>
              <a:spcPct val="35000"/>
            </a:spcAft>
          </a:pPr>
          <a:endParaRPr lang="es-MX" sz="1500" b="1" kern="1200" dirty="0">
            <a:solidFill>
              <a:schemeClr val="tx1"/>
            </a:solidFill>
            <a:latin typeface="Adobe Caslon Pro"/>
          </a:endParaRPr>
        </a:p>
      </dsp:txBody>
      <dsp:txXfrm rot="16200000">
        <a:off x="1259413" y="-1259413"/>
        <a:ext cx="2018248" cy="4537075"/>
      </dsp:txXfrm>
    </dsp:sp>
    <dsp:sp modelId="{00C4181A-073A-4B30-A8F1-413EED24384D}">
      <dsp:nvSpPr>
        <dsp:cNvPr id="0" name=""/>
        <dsp:cNvSpPr/>
      </dsp:nvSpPr>
      <dsp:spPr>
        <a:xfrm>
          <a:off x="4537075" y="0"/>
          <a:ext cx="4537075" cy="2690998"/>
        </a:xfrm>
        <a:prstGeom prst="round1Rect">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500" b="1" kern="1200" smtClean="0">
              <a:solidFill>
                <a:schemeClr val="tx1"/>
              </a:solidFill>
              <a:latin typeface="Adobe Caslon Pro"/>
            </a:rPr>
            <a:t>b) En caso de que un servidor público sea comisionado o realice de manera temporal o eventual actividades o funciones diferentes por virtud de su puesto, podrá incluir un objetivo o meta de desempeño individual relacionada a esa comisión, actividad o función para ser evaluada en el periodo de evaluación que corresponda. </a:t>
          </a:r>
        </a:p>
        <a:p>
          <a:pPr lvl="0" algn="just" defTabSz="666750">
            <a:lnSpc>
              <a:spcPct val="90000"/>
            </a:lnSpc>
            <a:spcBef>
              <a:spcPct val="0"/>
            </a:spcBef>
            <a:spcAft>
              <a:spcPct val="35000"/>
            </a:spcAft>
          </a:pPr>
          <a:endParaRPr lang="es-MX" sz="1500" b="1" kern="1200" dirty="0">
            <a:solidFill>
              <a:schemeClr val="tx1"/>
            </a:solidFill>
            <a:latin typeface="Adobe Caslon Pro"/>
          </a:endParaRPr>
        </a:p>
      </dsp:txBody>
      <dsp:txXfrm>
        <a:off x="4537075" y="0"/>
        <a:ext cx="4537075" cy="2018248"/>
      </dsp:txXfrm>
    </dsp:sp>
    <dsp:sp modelId="{332CBBA8-6DAD-4CB8-AF93-CEE17D99177C}">
      <dsp:nvSpPr>
        <dsp:cNvPr id="0" name=""/>
        <dsp:cNvSpPr/>
      </dsp:nvSpPr>
      <dsp:spPr>
        <a:xfrm rot="10800000">
          <a:off x="0" y="2690998"/>
          <a:ext cx="4537075" cy="2690998"/>
        </a:xfrm>
        <a:prstGeom prst="round1Rect">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MX" sz="1500" b="1" kern="1200" dirty="0" smtClean="0">
              <a:solidFill>
                <a:schemeClr val="tx1"/>
              </a:solidFill>
              <a:latin typeface="Adobe Caslon Pro"/>
            </a:rPr>
            <a:t>c)  Asignar  Peso Individual de la Meta, Objetivo y/o Función, considerando que la suma total de los pesos, de las diversas metas y objetivos utilizados, deberá ser igual a 100</a:t>
          </a:r>
          <a:endParaRPr lang="es-MX" sz="1500" b="1" kern="1200" dirty="0">
            <a:solidFill>
              <a:schemeClr val="tx1"/>
            </a:solidFill>
            <a:latin typeface="Adobe Caslon Pro"/>
          </a:endParaRPr>
        </a:p>
      </dsp:txBody>
      <dsp:txXfrm rot="10800000">
        <a:off x="0" y="3363748"/>
        <a:ext cx="4537075" cy="2018248"/>
      </dsp:txXfrm>
    </dsp:sp>
    <dsp:sp modelId="{085FF8C2-0D02-4075-A190-7743D76C620C}">
      <dsp:nvSpPr>
        <dsp:cNvPr id="0" name=""/>
        <dsp:cNvSpPr/>
      </dsp:nvSpPr>
      <dsp:spPr>
        <a:xfrm rot="5400000">
          <a:off x="5460113" y="1767960"/>
          <a:ext cx="2690998" cy="4537075"/>
        </a:xfrm>
        <a:prstGeom prst="round1Rect">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S" sz="1500" b="1" kern="1200" smtClean="0">
              <a:solidFill>
                <a:schemeClr val="tx1"/>
              </a:solidFill>
              <a:latin typeface="Adobe Caslon Pro"/>
            </a:rPr>
            <a:t>d) </a:t>
          </a:r>
          <a:r>
            <a:rPr lang="es-MX" sz="1500" b="1" kern="1200" smtClean="0">
              <a:solidFill>
                <a:schemeClr val="tx1"/>
              </a:solidFill>
              <a:latin typeface="Adobe Caslon Pro"/>
            </a:rPr>
            <a:t>Las metas deberán ser descritas, determinando, en términos observables, mensurables, realistas, veraces, objetivos y cuantificables,  el resultado específico del desempeño</a:t>
          </a:r>
          <a:r>
            <a:rPr lang="es-ES" sz="1500" b="1" kern="1200" smtClean="0">
              <a:solidFill>
                <a:schemeClr val="tx1"/>
              </a:solidFill>
              <a:latin typeface="Adobe Caslon Pro"/>
            </a:rPr>
            <a:t>, permitiendo llevar a cabo un seguimiento de las mismas con regularidad. </a:t>
          </a:r>
          <a:endParaRPr lang="es-MX" sz="1500" b="1" kern="1200" dirty="0">
            <a:solidFill>
              <a:schemeClr val="tx1"/>
            </a:solidFill>
            <a:latin typeface="Adobe Caslon Pro"/>
          </a:endParaRPr>
        </a:p>
      </dsp:txBody>
      <dsp:txXfrm rot="5400000">
        <a:off x="5796488" y="2104335"/>
        <a:ext cx="2018248" cy="4537075"/>
      </dsp:txXfrm>
    </dsp:sp>
    <dsp:sp modelId="{03991993-64A0-418D-BF70-9A41014DAA51}">
      <dsp:nvSpPr>
        <dsp:cNvPr id="0" name=""/>
        <dsp:cNvSpPr/>
      </dsp:nvSpPr>
      <dsp:spPr>
        <a:xfrm>
          <a:off x="3175952" y="2018248"/>
          <a:ext cx="2722245" cy="1345499"/>
        </a:xfrm>
        <a:prstGeom prst="roundRect">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effectLst>
                <a:outerShdw blurRad="38100" dist="38100" dir="2700000" algn="tl">
                  <a:srgbClr val="000000">
                    <a:alpha val="43137"/>
                  </a:srgbClr>
                </a:outerShdw>
              </a:effectLst>
              <a:latin typeface="Adobe Caslon Pro"/>
            </a:rPr>
            <a:t>Puntos a considerar en el establecimiento de metas</a:t>
          </a:r>
          <a:endParaRPr lang="es-MX" sz="1500" b="1" kern="1200" dirty="0">
            <a:solidFill>
              <a:schemeClr val="tx1"/>
            </a:solidFill>
            <a:latin typeface="Adobe Caslon Pro"/>
          </a:endParaRPr>
        </a:p>
      </dsp:txBody>
      <dsp:txXfrm>
        <a:off x="3175952" y="2018248"/>
        <a:ext cx="2722245" cy="13454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994B3-F44C-417B-AC1B-E973BFD6740D}">
      <dsp:nvSpPr>
        <dsp:cNvPr id="0" name=""/>
        <dsp:cNvSpPr/>
      </dsp:nvSpPr>
      <dsp:spPr>
        <a:xfrm>
          <a:off x="2" y="0"/>
          <a:ext cx="9649067" cy="5544616"/>
        </a:xfrm>
        <a:prstGeom prst="rightArrow">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04EB3F5-AF42-45E0-99AF-5EA973119720}">
      <dsp:nvSpPr>
        <dsp:cNvPr id="0" name=""/>
        <dsp:cNvSpPr/>
      </dsp:nvSpPr>
      <dsp:spPr>
        <a:xfrm>
          <a:off x="4494" y="1152126"/>
          <a:ext cx="1302206" cy="3240362"/>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Utilizar un verbo activo, orientado a resultados, ya sea de implantación, operación, mejora, mantenimiento o actividades de coordinación</a:t>
          </a:r>
          <a:endParaRPr lang="es-MX" sz="1200" b="1" kern="1200" dirty="0">
            <a:solidFill>
              <a:schemeClr val="tx1"/>
            </a:solidFill>
          </a:endParaRPr>
        </a:p>
      </dsp:txBody>
      <dsp:txXfrm>
        <a:off x="4494" y="1152126"/>
        <a:ext cx="1302206" cy="3240362"/>
      </dsp:txXfrm>
    </dsp:sp>
    <dsp:sp modelId="{DC2EF6B1-CDA0-4049-984B-BFBA259A5AB9}">
      <dsp:nvSpPr>
        <dsp:cNvPr id="0" name=""/>
        <dsp:cNvSpPr/>
      </dsp:nvSpPr>
      <dsp:spPr>
        <a:xfrm>
          <a:off x="1570071" y="1152126"/>
          <a:ext cx="1256819" cy="3240362"/>
        </a:xfrm>
        <a:prstGeom prst="roundRect">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rPr>
            <a:t>Describir el indicador de desempeño respectivo, incorporando una unidad de medida, de modo corto, preciso y claro;</a:t>
          </a:r>
          <a:endParaRPr lang="es-MX" sz="1200" b="1" kern="1200" dirty="0">
            <a:solidFill>
              <a:schemeClr val="tx1"/>
            </a:solidFill>
          </a:endParaRPr>
        </a:p>
      </dsp:txBody>
      <dsp:txXfrm>
        <a:off x="1570071" y="1152126"/>
        <a:ext cx="1256819" cy="3240362"/>
      </dsp:txXfrm>
    </dsp:sp>
    <dsp:sp modelId="{73BFEE66-621B-4E67-8A13-559BC6477668}">
      <dsp:nvSpPr>
        <dsp:cNvPr id="0" name=""/>
        <dsp:cNvSpPr/>
      </dsp:nvSpPr>
      <dsp:spPr>
        <a:xfrm>
          <a:off x="3090261" y="1152126"/>
          <a:ext cx="1437910" cy="3240362"/>
        </a:xfrm>
        <a:prstGeom prst="roundRect">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endParaRPr lang="es-MX" sz="1200" b="1" kern="1200" dirty="0">
            <a:solidFill>
              <a:schemeClr val="tx1"/>
            </a:solidFill>
          </a:endParaRPr>
        </a:p>
      </dsp:txBody>
      <dsp:txXfrm>
        <a:off x="3090261" y="1152126"/>
        <a:ext cx="1437910" cy="3240362"/>
      </dsp:txXfrm>
    </dsp:sp>
    <dsp:sp modelId="{3CBEDD6F-1BC1-4D68-9EA9-74BD51B8706A}">
      <dsp:nvSpPr>
        <dsp:cNvPr id="0" name=""/>
        <dsp:cNvSpPr/>
      </dsp:nvSpPr>
      <dsp:spPr>
        <a:xfrm>
          <a:off x="4791542" y="1152126"/>
          <a:ext cx="2098015" cy="3240362"/>
        </a:xfrm>
        <a:prstGeom prst="roundRect">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p>
        <a:p>
          <a:pPr lvl="0" algn="ctr" defTabSz="533400">
            <a:lnSpc>
              <a:spcPct val="90000"/>
            </a:lnSpc>
            <a:spcBef>
              <a:spcPct val="0"/>
            </a:spcBef>
            <a:spcAft>
              <a:spcPct val="35000"/>
            </a:spcAft>
          </a:pPr>
          <a:r>
            <a:rPr lang="es-MX" sz="1200" b="1" kern="1200" dirty="0" smtClean="0">
              <a:solidFill>
                <a:schemeClr val="tx1"/>
              </a:solidFill>
            </a:rPr>
            <a:t>- </a:t>
          </a:r>
          <a:r>
            <a:rPr lang="es-MX" sz="1200" b="1" i="1" kern="1200" dirty="0" smtClean="0">
              <a:solidFill>
                <a:schemeClr val="tx1"/>
              </a:solidFill>
            </a:rPr>
            <a:t>Desempeño excelente-</a:t>
          </a:r>
        </a:p>
        <a:p>
          <a:pPr lvl="0" algn="ctr" defTabSz="533400">
            <a:lnSpc>
              <a:spcPct val="90000"/>
            </a:lnSpc>
            <a:spcBef>
              <a:spcPct val="0"/>
            </a:spcBef>
            <a:spcAft>
              <a:spcPct val="35000"/>
            </a:spcAft>
          </a:pPr>
          <a:r>
            <a:rPr lang="es-MX" sz="1200" b="1" i="1" kern="1200" dirty="0" smtClean="0">
              <a:solidFill>
                <a:schemeClr val="tx1"/>
              </a:solidFill>
            </a:rPr>
            <a:t>-Desempeño  satisfactorio</a:t>
          </a:r>
        </a:p>
        <a:p>
          <a:pPr lvl="0" algn="ctr" defTabSz="533400">
            <a:lnSpc>
              <a:spcPct val="90000"/>
            </a:lnSpc>
            <a:spcBef>
              <a:spcPct val="0"/>
            </a:spcBef>
            <a:spcAft>
              <a:spcPct val="35000"/>
            </a:spcAft>
          </a:pPr>
          <a:r>
            <a:rPr lang="es-MX" sz="1200" b="1" i="1" kern="1200" dirty="0" smtClean="0">
              <a:solidFill>
                <a:schemeClr val="tx1"/>
              </a:solidFill>
            </a:rPr>
            <a:t>-Desempeño no satisfactorio</a:t>
          </a:r>
        </a:p>
        <a:p>
          <a:pPr lvl="0" algn="ctr" defTabSz="533400">
            <a:lnSpc>
              <a:spcPct val="90000"/>
            </a:lnSpc>
            <a:spcBef>
              <a:spcPct val="0"/>
            </a:spcBef>
            <a:spcAft>
              <a:spcPct val="35000"/>
            </a:spcAft>
          </a:pPr>
          <a:r>
            <a:rPr lang="es-MX" sz="1200" b="1" i="1" kern="1200" dirty="0" smtClean="0">
              <a:solidFill>
                <a:schemeClr val="tx1"/>
              </a:solidFill>
            </a:rPr>
            <a:t>-Desempeño deficiente</a:t>
          </a:r>
          <a:endParaRPr lang="es-MX" sz="1200" b="1" i="1" kern="1200" dirty="0">
            <a:solidFill>
              <a:schemeClr val="tx1"/>
            </a:solidFill>
          </a:endParaRPr>
        </a:p>
      </dsp:txBody>
      <dsp:txXfrm>
        <a:off x="4791542" y="1152126"/>
        <a:ext cx="2098015" cy="3240362"/>
      </dsp:txXfrm>
    </dsp:sp>
    <dsp:sp modelId="{25DA6DB0-040A-4CFF-A12C-8A3090047FE8}">
      <dsp:nvSpPr>
        <dsp:cNvPr id="0" name=""/>
        <dsp:cNvSpPr/>
      </dsp:nvSpPr>
      <dsp:spPr>
        <a:xfrm>
          <a:off x="7152929" y="1152126"/>
          <a:ext cx="1141562" cy="3240362"/>
        </a:xfrm>
        <a:prstGeom prst="roundRect">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200" b="1" kern="1200" dirty="0" smtClean="0">
              <a:solidFill>
                <a:schemeClr val="tx1"/>
              </a:solidFill>
            </a:rPr>
            <a:t>Asignar a cada meta de desempeño individual una ponderación específica en función del número de metas que se evaluarán y su importancia o impacto</a:t>
          </a:r>
        </a:p>
        <a:p>
          <a:pPr lvl="0" algn="ctr" defTabSz="355600">
            <a:lnSpc>
              <a:spcPct val="90000"/>
            </a:lnSpc>
            <a:spcBef>
              <a:spcPct val="0"/>
            </a:spcBef>
            <a:spcAft>
              <a:spcPct val="35000"/>
            </a:spcAft>
          </a:pPr>
          <a:endParaRPr lang="es-MX" sz="1200" b="1" kern="1200" dirty="0">
            <a:solidFill>
              <a:schemeClr val="tx1"/>
            </a:solidFill>
          </a:endParaRPr>
        </a:p>
      </dsp:txBody>
      <dsp:txXfrm>
        <a:off x="7152929" y="1152126"/>
        <a:ext cx="1141562" cy="3240362"/>
      </dsp:txXfrm>
    </dsp:sp>
    <dsp:sp modelId="{04EEBDA1-C581-49FF-BE45-3C65078C3383}">
      <dsp:nvSpPr>
        <dsp:cNvPr id="0" name=""/>
        <dsp:cNvSpPr/>
      </dsp:nvSpPr>
      <dsp:spPr>
        <a:xfrm>
          <a:off x="8557862" y="1224140"/>
          <a:ext cx="1086714" cy="3096335"/>
        </a:xfrm>
        <a:prstGeom prst="roundRect">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Establecer una unidad de medida, conforme al tipo de indicador, en términos de cantidad, calidad, tiempo, costo, o cualquier combinación de éstos</a:t>
          </a:r>
        </a:p>
      </dsp:txBody>
      <dsp:txXfrm>
        <a:off x="8557862" y="1224140"/>
        <a:ext cx="1086714" cy="30963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3113E-DF10-4775-84BD-AD3680C5DA64}" type="datetimeFigureOut">
              <a:rPr lang="es-MX" smtClean="0"/>
              <a:pPr/>
              <a:t>27/01/2015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63818-9B3F-4D61-B891-B45DD76A5F41}" type="slidenum">
              <a:rPr lang="es-MX" smtClean="0"/>
              <a:pPr/>
              <a:t>‹Nº›</a:t>
            </a:fld>
            <a:endParaRPr lang="es-MX"/>
          </a:p>
        </p:txBody>
      </p:sp>
    </p:spTree>
    <p:extLst>
      <p:ext uri="{BB962C8B-B14F-4D97-AF65-F5344CB8AC3E}">
        <p14:creationId xmlns="" xmlns:p14="http://schemas.microsoft.com/office/powerpoint/2010/main" val="23713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4</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9</a:t>
            </a:fld>
            <a:endParaRPr lang="es-MX"/>
          </a:p>
        </p:txBody>
      </p:sp>
    </p:spTree>
    <p:extLst>
      <p:ext uri="{BB962C8B-B14F-4D97-AF65-F5344CB8AC3E}">
        <p14:creationId xmlns:p14="http://schemas.microsoft.com/office/powerpoint/2010/main" xmlns="" val="382923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10</a:t>
            </a:fld>
            <a:endParaRPr lang="es-MX"/>
          </a:p>
        </p:txBody>
      </p:sp>
    </p:spTree>
    <p:extLst>
      <p:ext uri="{BB962C8B-B14F-4D97-AF65-F5344CB8AC3E}">
        <p14:creationId xmlns:p14="http://schemas.microsoft.com/office/powerpoint/2010/main" xmlns="" val="382923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14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24</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27</a:t>
            </a:fld>
            <a:endParaRPr lang="es-MX"/>
          </a:p>
        </p:txBody>
      </p:sp>
    </p:spTree>
    <p:extLst>
      <p:ext uri="{BB962C8B-B14F-4D97-AF65-F5344CB8AC3E}">
        <p14:creationId xmlns:p14="http://schemas.microsoft.com/office/powerpoint/2010/main" xmlns="" val="382923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28</a:t>
            </a:fld>
            <a:endParaRPr lang="es-MX"/>
          </a:p>
        </p:txBody>
      </p:sp>
    </p:spTree>
    <p:extLst>
      <p:ext uri="{BB962C8B-B14F-4D97-AF65-F5344CB8AC3E}">
        <p14:creationId xmlns:p14="http://schemas.microsoft.com/office/powerpoint/2010/main" xmlns="" val="382923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29</a:t>
            </a:fld>
            <a:endParaRPr lang="es-MX"/>
          </a:p>
        </p:txBody>
      </p:sp>
    </p:spTree>
    <p:extLst>
      <p:ext uri="{BB962C8B-B14F-4D97-AF65-F5344CB8AC3E}">
        <p14:creationId xmlns:p14="http://schemas.microsoft.com/office/powerpoint/2010/main" xmlns="" val="382923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30</a:t>
            </a:fld>
            <a:endParaRPr lang="es-MX"/>
          </a:p>
        </p:txBody>
      </p:sp>
    </p:spTree>
    <p:extLst>
      <p:ext uri="{BB962C8B-B14F-4D97-AF65-F5344CB8AC3E}">
        <p14:creationId xmlns:p14="http://schemas.microsoft.com/office/powerpoint/2010/main" xmlns="" val="382923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348893"/>
            <a:ext cx="8568531" cy="1620771"/>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512094" y="4284716"/>
            <a:ext cx="7056438" cy="1932323"/>
          </a:xfrm>
        </p:spPr>
        <p:txBody>
          <a:bodyPr/>
          <a:lstStyle>
            <a:lvl1pPr marL="0" indent="0" algn="ctr">
              <a:buNone/>
              <a:defRPr>
                <a:solidFill>
                  <a:schemeClr val="tx1">
                    <a:tint val="75000"/>
                  </a:schemeClr>
                </a:solidFill>
              </a:defRPr>
            </a:lvl1pPr>
            <a:lvl2pPr marL="504017" indent="0" algn="ctr">
              <a:buNone/>
              <a:defRPr>
                <a:solidFill>
                  <a:schemeClr val="tx1">
                    <a:tint val="75000"/>
                  </a:schemeClr>
                </a:solidFill>
              </a:defRPr>
            </a:lvl2pPr>
            <a:lvl3pPr marL="1008035" indent="0" algn="ctr">
              <a:buNone/>
              <a:defRPr>
                <a:solidFill>
                  <a:schemeClr val="tx1">
                    <a:tint val="75000"/>
                  </a:schemeClr>
                </a:solidFill>
              </a:defRPr>
            </a:lvl3pPr>
            <a:lvl4pPr marL="1512052" indent="0" algn="ctr">
              <a:buNone/>
              <a:defRPr>
                <a:solidFill>
                  <a:schemeClr val="tx1">
                    <a:tint val="75000"/>
                  </a:schemeClr>
                </a:solidFill>
              </a:defRPr>
            </a:lvl4pPr>
            <a:lvl5pPr marL="2016069" indent="0" algn="ctr">
              <a:buNone/>
              <a:defRPr>
                <a:solidFill>
                  <a:schemeClr val="tx1">
                    <a:tint val="75000"/>
                  </a:schemeClr>
                </a:solidFill>
              </a:defRPr>
            </a:lvl5pPr>
            <a:lvl6pPr marL="2520086" indent="0" algn="ctr">
              <a:buNone/>
              <a:defRPr>
                <a:solidFill>
                  <a:schemeClr val="tx1">
                    <a:tint val="75000"/>
                  </a:schemeClr>
                </a:solidFill>
              </a:defRPr>
            </a:lvl6pPr>
            <a:lvl7pPr marL="3024104" indent="0" algn="ctr">
              <a:buNone/>
              <a:defRPr>
                <a:solidFill>
                  <a:schemeClr val="tx1">
                    <a:tint val="75000"/>
                  </a:schemeClr>
                </a:solidFill>
              </a:defRPr>
            </a:lvl7pPr>
            <a:lvl8pPr marL="3528121" indent="0" algn="ctr">
              <a:buNone/>
              <a:defRPr>
                <a:solidFill>
                  <a:schemeClr val="tx1">
                    <a:tint val="75000"/>
                  </a:schemeClr>
                </a:solidFill>
              </a:defRPr>
            </a:lvl8pPr>
            <a:lvl9pPr marL="4032138"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57499" y="334306"/>
            <a:ext cx="2500906" cy="7113188"/>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54785" y="334306"/>
            <a:ext cx="7334704" cy="71131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858812"/>
            <a:ext cx="8568531" cy="1501751"/>
          </a:xfrm>
        </p:spPr>
        <p:txBody>
          <a:bodyPr anchor="t"/>
          <a:lstStyle>
            <a:lvl1pPr algn="l">
              <a:defRPr sz="44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96300" y="3204786"/>
            <a:ext cx="8568531" cy="1654026"/>
          </a:xfrm>
        </p:spPr>
        <p:txBody>
          <a:bodyPr anchor="b"/>
          <a:lstStyle>
            <a:lvl1pPr marL="0" indent="0">
              <a:buNone/>
              <a:defRPr sz="2200">
                <a:solidFill>
                  <a:schemeClr val="tx1">
                    <a:tint val="75000"/>
                  </a:schemeClr>
                </a:solidFill>
              </a:defRPr>
            </a:lvl1pPr>
            <a:lvl2pPr marL="504017" indent="0">
              <a:buNone/>
              <a:defRPr sz="2000">
                <a:solidFill>
                  <a:schemeClr val="tx1">
                    <a:tint val="75000"/>
                  </a:schemeClr>
                </a:solidFill>
              </a:defRPr>
            </a:lvl2pPr>
            <a:lvl3pPr marL="1008035" indent="0">
              <a:buNone/>
              <a:defRPr sz="1800">
                <a:solidFill>
                  <a:schemeClr val="tx1">
                    <a:tint val="75000"/>
                  </a:schemeClr>
                </a:solidFill>
              </a:defRPr>
            </a:lvl3pPr>
            <a:lvl4pPr marL="1512052" indent="0">
              <a:buNone/>
              <a:defRPr sz="1500">
                <a:solidFill>
                  <a:schemeClr val="tx1">
                    <a:tint val="75000"/>
                  </a:schemeClr>
                </a:solidFill>
              </a:defRPr>
            </a:lvl4pPr>
            <a:lvl5pPr marL="2016069" indent="0">
              <a:buNone/>
              <a:defRPr sz="1500">
                <a:solidFill>
                  <a:schemeClr val="tx1">
                    <a:tint val="75000"/>
                  </a:schemeClr>
                </a:solidFill>
              </a:defRPr>
            </a:lvl5pPr>
            <a:lvl6pPr marL="2520086" indent="0">
              <a:buNone/>
              <a:defRPr sz="1500">
                <a:solidFill>
                  <a:schemeClr val="tx1">
                    <a:tint val="75000"/>
                  </a:schemeClr>
                </a:solidFill>
              </a:defRPr>
            </a:lvl6pPr>
            <a:lvl7pPr marL="3024104" indent="0">
              <a:buNone/>
              <a:defRPr sz="1500">
                <a:solidFill>
                  <a:schemeClr val="tx1">
                    <a:tint val="75000"/>
                  </a:schemeClr>
                </a:solidFill>
              </a:defRPr>
            </a:lvl7pPr>
            <a:lvl8pPr marL="3528121" indent="0">
              <a:buNone/>
              <a:defRPr sz="1500">
                <a:solidFill>
                  <a:schemeClr val="tx1">
                    <a:tint val="75000"/>
                  </a:schemeClr>
                </a:solidFill>
              </a:defRPr>
            </a:lvl8pPr>
            <a:lvl9pPr marL="4032138"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54785" y="1944575"/>
            <a:ext cx="4917805" cy="5502919"/>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640601" y="1944575"/>
            <a:ext cx="4917805" cy="5502919"/>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031" y="302801"/>
            <a:ext cx="9072563" cy="1260211"/>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1" y="1692533"/>
            <a:ext cx="4454027" cy="705367"/>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1" y="2397901"/>
            <a:ext cx="4454027" cy="435647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120818" y="1692533"/>
            <a:ext cx="4455776" cy="705367"/>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397901"/>
            <a:ext cx="4455776" cy="435647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8" name="7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9" name="8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4" name="3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5" name="4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3" name="2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4" name="3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301050"/>
            <a:ext cx="3316456" cy="1281214"/>
          </a:xfrm>
        </p:spPr>
        <p:txBody>
          <a:bodyPr anchor="b"/>
          <a:lstStyle>
            <a:lvl1pPr algn="l">
              <a:defRPr sz="22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941245" y="301051"/>
            <a:ext cx="5635349" cy="645332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504032" y="1582265"/>
            <a:ext cx="3316456" cy="5172114"/>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292884"/>
            <a:ext cx="6048375" cy="624855"/>
          </a:xfrm>
        </p:spPr>
        <p:txBody>
          <a:bodyPr anchor="b"/>
          <a:lstStyle>
            <a:lvl1pPr algn="l">
              <a:defRPr sz="22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975873" y="675613"/>
            <a:ext cx="6048375" cy="4536758"/>
          </a:xfrm>
        </p:spPr>
        <p:txBody>
          <a:bodyPr/>
          <a:lstStyle>
            <a:lvl1pPr marL="0" indent="0">
              <a:buNone/>
              <a:defRPr sz="3500"/>
            </a:lvl1pPr>
            <a:lvl2pPr marL="504017" indent="0">
              <a:buNone/>
              <a:defRPr sz="3100"/>
            </a:lvl2pPr>
            <a:lvl3pPr marL="1008035" indent="0">
              <a:buNone/>
              <a:defRPr sz="2600"/>
            </a:lvl3pPr>
            <a:lvl4pPr marL="1512052" indent="0">
              <a:buNone/>
              <a:defRPr sz="2200"/>
            </a:lvl4pPr>
            <a:lvl5pPr marL="2016069" indent="0">
              <a:buNone/>
              <a:defRPr sz="2200"/>
            </a:lvl5pPr>
            <a:lvl6pPr marL="2520086" indent="0">
              <a:buNone/>
              <a:defRPr sz="2200"/>
            </a:lvl6pPr>
            <a:lvl7pPr marL="3024104" indent="0">
              <a:buNone/>
              <a:defRPr sz="2200"/>
            </a:lvl7pPr>
            <a:lvl8pPr marL="3528121" indent="0">
              <a:buNone/>
              <a:defRPr sz="2200"/>
            </a:lvl8pPr>
            <a:lvl9pPr marL="4032138" indent="0">
              <a:buNone/>
              <a:defRPr sz="2200"/>
            </a:lvl9pPr>
          </a:lstStyle>
          <a:p>
            <a:endParaRPr lang="es-MX"/>
          </a:p>
        </p:txBody>
      </p:sp>
      <p:sp>
        <p:nvSpPr>
          <p:cNvPr id="4" name="3 Marcador de texto"/>
          <p:cNvSpPr>
            <a:spLocks noGrp="1"/>
          </p:cNvSpPr>
          <p:nvPr>
            <p:ph type="body" sz="half" idx="2"/>
          </p:nvPr>
        </p:nvSpPr>
        <p:spPr>
          <a:xfrm>
            <a:off x="1975873" y="5917739"/>
            <a:ext cx="6048375" cy="887398"/>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27/01/2015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interior PPT.jpg"/>
          <p:cNvPicPr>
            <a:picLocks noChangeAspect="1"/>
          </p:cNvPicPr>
          <p:nvPr userDrawn="1"/>
        </p:nvPicPr>
        <p:blipFill>
          <a:blip r:embed="rId13" cstate="print"/>
          <a:stretch>
            <a:fillRect/>
          </a:stretch>
        </p:blipFill>
        <p:spPr>
          <a:xfrm>
            <a:off x="0" y="1921"/>
            <a:ext cx="10080625" cy="7557421"/>
          </a:xfrm>
          <a:prstGeom prst="rect">
            <a:avLst/>
          </a:prstGeom>
        </p:spPr>
      </p:pic>
      <p:sp>
        <p:nvSpPr>
          <p:cNvPr id="2" name="1 Marcador de título"/>
          <p:cNvSpPr>
            <a:spLocks noGrp="1"/>
          </p:cNvSpPr>
          <p:nvPr>
            <p:ph type="title"/>
          </p:nvPr>
        </p:nvSpPr>
        <p:spPr>
          <a:xfrm>
            <a:off x="504031" y="302801"/>
            <a:ext cx="9072563" cy="1260211"/>
          </a:xfrm>
          <a:prstGeom prst="rect">
            <a:avLst/>
          </a:prstGeom>
        </p:spPr>
        <p:txBody>
          <a:bodyPr vert="horz" lIns="100803" tIns="50402" rIns="100803" bIns="50402" rtlCol="0" anchor="ctr">
            <a:normAutofit/>
          </a:bodyPr>
          <a:lstStyle/>
          <a:p>
            <a:r>
              <a:rPr lang="es-ES" dirty="0" smtClean="0"/>
              <a:t>Título</a:t>
            </a:r>
            <a:endParaRPr lang="es-MX" dirty="0"/>
          </a:p>
        </p:txBody>
      </p:sp>
      <p:sp>
        <p:nvSpPr>
          <p:cNvPr id="3" name="2 Marcador de texto"/>
          <p:cNvSpPr>
            <a:spLocks noGrp="1"/>
          </p:cNvSpPr>
          <p:nvPr>
            <p:ph type="body" idx="1"/>
          </p:nvPr>
        </p:nvSpPr>
        <p:spPr>
          <a:xfrm>
            <a:off x="504031" y="1764295"/>
            <a:ext cx="9072563" cy="4445228"/>
          </a:xfrm>
          <a:prstGeom prst="rect">
            <a:avLst/>
          </a:prstGeom>
        </p:spPr>
        <p:txBody>
          <a:bodyPr vert="horz" lIns="100803" tIns="50402" rIns="100803" bIns="50402" rtlCol="0">
            <a:normAutofit/>
          </a:bodyPr>
          <a:lstStyle/>
          <a:p>
            <a:pPr lvl="0"/>
            <a:r>
              <a:rPr lang="es-ES" dirty="0" smtClean="0"/>
              <a:t>Contenido</a:t>
            </a:r>
            <a:endParaRPr lang="es-MX" dirty="0"/>
          </a:p>
        </p:txBody>
      </p:sp>
      <p:sp>
        <p:nvSpPr>
          <p:cNvPr id="6" name="5 Marcador de número de diapositiva"/>
          <p:cNvSpPr>
            <a:spLocks noGrp="1"/>
          </p:cNvSpPr>
          <p:nvPr>
            <p:ph type="sldNum" sz="quarter" idx="4"/>
          </p:nvPr>
        </p:nvSpPr>
        <p:spPr>
          <a:xfrm>
            <a:off x="7224448" y="7008171"/>
            <a:ext cx="2352146" cy="402567"/>
          </a:xfrm>
          <a:prstGeom prst="rect">
            <a:avLst/>
          </a:prstGeom>
        </p:spPr>
        <p:txBody>
          <a:bodyPr vert="horz" lIns="100803" tIns="50402" rIns="100803" bIns="50402" rtlCol="0" anchor="ctr"/>
          <a:lstStyle>
            <a:lvl1pPr algn="r">
              <a:defRPr sz="1300">
                <a:solidFill>
                  <a:schemeClr val="tx1">
                    <a:tint val="75000"/>
                  </a:schemeClr>
                </a:solidFill>
              </a:defRPr>
            </a:lvl1pPr>
          </a:lstStyle>
          <a:p>
            <a:fld id="{3B8BDDBD-12B5-4D11-A894-8FED9528EA51}"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8035" rtl="0" eaLnBrk="1" latinLnBrk="0" hangingPunct="1">
        <a:spcBef>
          <a:spcPct val="0"/>
        </a:spcBef>
        <a:buNone/>
        <a:defRPr sz="4900" kern="1200">
          <a:solidFill>
            <a:schemeClr val="tx1"/>
          </a:solidFill>
          <a:latin typeface="Trajan Pro" pitchFamily="18" charset="0"/>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Adobe Caslon Pro" pitchFamily="18" charset="0"/>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MX"/>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bascelis.com/las-metas-y-el-triunf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google.com.mx/url?sa=i&amp;rct=j&amp;q=&amp;esrc=s&amp;source=images&amp;cd=&amp;cad=rja&amp;uact=8&amp;ved=0CAcQjRw&amp;url=http://www.sebascelis.com/categoria/metas-y-objetivos/&amp;ei=l4vCVPHjJJa0yAS4t4CoBw&amp;bvm=bv.84349003,d.aWw&amp;psig=AFQjCNGxA3rJ5LJ2VmAdkn0aUVDJqkMloQ&amp;ust=1422122259238389"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w&amp;url=http://es.123rf.com/clipart-vectorizado/ejecutivos.html&amp;ei=wXnCVJzEEImHyQTsioJI&amp;bvm=bv.84349003,d.aWw&amp;psig=AFQjCNHCC4VUeT8YosjvWzv9NlukgYN9yQ&amp;ust=142211768968516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hyperlink" Target="http://www.google.com.mx/url?sa=i&amp;rct=j&amp;q=&amp;esrc=s&amp;source=images&amp;cd=&amp;cad=rja&amp;uact=8&amp;ved=0CAcQjRw&amp;url=http://www.apps.campeche.gob.mx/PortalProveedores/Publica/Paginas/Registro.aspx&amp;ei=cXzCVJjAKJOeyQSO-YDABw&amp;bvm=bv.84349003,d.aWw&amp;psig=AFQjCNHZUZhnRHYTQPzohmoWix-nSLeBhQ&amp;ust=1422118345426755"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5" name="4 Imagen" descr="portada PPT.jpg"/>
          <p:cNvPicPr>
            <a:picLocks noChangeAspect="1"/>
          </p:cNvPicPr>
          <p:nvPr/>
        </p:nvPicPr>
        <p:blipFill>
          <a:blip r:embed="rId2" cstate="print"/>
          <a:stretch>
            <a:fillRect/>
          </a:stretch>
        </p:blipFill>
        <p:spPr>
          <a:xfrm>
            <a:off x="-54935" y="1921"/>
            <a:ext cx="10080625" cy="7557421"/>
          </a:xfrm>
          <a:prstGeom prst="rect">
            <a:avLst/>
          </a:prstGeom>
        </p:spPr>
      </p:pic>
      <p:sp>
        <p:nvSpPr>
          <p:cNvPr id="6" name="Text Box 4"/>
          <p:cNvSpPr txBox="1">
            <a:spLocks noChangeArrowheads="1"/>
          </p:cNvSpPr>
          <p:nvPr/>
        </p:nvSpPr>
        <p:spPr bwMode="auto">
          <a:xfrm>
            <a:off x="5424601" y="137293"/>
            <a:ext cx="46560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ES_tradnl" sz="1200" b="1" dirty="0">
                <a:effectLst>
                  <a:outerShdw blurRad="38100" dist="38100" dir="2700000" algn="tl">
                    <a:srgbClr val="000000">
                      <a:alpha val="43137"/>
                    </a:srgbClr>
                  </a:outerShdw>
                </a:effectLst>
                <a:latin typeface="Adobe Fan Heiti Std B" pitchFamily="34" charset="-128"/>
                <a:ea typeface="Adobe Fan Heiti Std B" pitchFamily="34" charset="-128"/>
              </a:rPr>
              <a:t>DIRECCIÓN GENERAL DE RECURSOS HUMANOS </a:t>
            </a:r>
          </a:p>
          <a:p>
            <a:r>
              <a:rPr lang="es-ES_tradnl" sz="1200" b="1" dirty="0">
                <a:effectLst>
                  <a:outerShdw blurRad="38100" dist="38100" dir="2700000" algn="tl">
                    <a:srgbClr val="000000">
                      <a:alpha val="43137"/>
                    </a:srgbClr>
                  </a:outerShdw>
                </a:effectLst>
                <a:latin typeface="Adobe Fan Heiti Std B" pitchFamily="34" charset="-128"/>
                <a:ea typeface="Adobe Fan Heiti Std B" pitchFamily="34" charset="-128"/>
              </a:rPr>
              <a:t>DIRECCIÓN DE PLANEACIÓN Y DESARROLLO </a:t>
            </a:r>
          </a:p>
          <a:p>
            <a:pPr algn="ctr"/>
            <a:endParaRPr lang="es-ES_tradnl" sz="1200"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405185982"/>
              </p:ext>
            </p:extLst>
          </p:nvPr>
        </p:nvGraphicFramePr>
        <p:xfrm>
          <a:off x="287784" y="468263"/>
          <a:ext cx="9577064" cy="4414397"/>
        </p:xfrm>
        <a:graphic>
          <a:graphicData uri="http://schemas.openxmlformats.org/drawingml/2006/table">
            <a:tbl>
              <a:tblPr firstRow="1" bandRow="1">
                <a:tableStyleId>{1FECB4D8-DB02-4DC6-A0A2-4F2EBAE1DC90}</a:tableStyleId>
              </a:tblPr>
              <a:tblGrid>
                <a:gridCol w="9577064"/>
              </a:tblGrid>
              <a:tr h="436757">
                <a:tc>
                  <a:txBody>
                    <a:bodyPr/>
                    <a:lstStyle/>
                    <a:p>
                      <a:pPr marL="0" algn="ctr" defTabSz="1008035" rtl="0" eaLnBrk="1" latinLnBrk="0" hangingPunct="1">
                        <a:lnSpc>
                          <a:spcPct val="115000"/>
                        </a:lnSpc>
                        <a:spcAft>
                          <a:spcPts val="1000"/>
                        </a:spcAft>
                      </a:pPr>
                      <a:r>
                        <a:rPr lang="es-MX" sz="2000" b="1" u="none" kern="1200" dirty="0" smtClean="0">
                          <a:solidFill>
                            <a:schemeClr val="tx1"/>
                          </a:solidFill>
                          <a:effectLst/>
                          <a:latin typeface="Adobe Caslon Pro"/>
                        </a:rPr>
                        <a:t>Programa de Acción Individual- Seguimiento al desempeño</a:t>
                      </a:r>
                      <a:endParaRPr lang="es-MX" sz="2000" b="1" u="none" kern="1200" dirty="0" smtClean="0">
                        <a:solidFill>
                          <a:schemeClr val="tx1"/>
                        </a:solidFill>
                        <a:effectLst/>
                        <a:latin typeface="Adobe Caslon Pro"/>
                        <a:ea typeface="+mn-ea"/>
                        <a:cs typeface="+mn-cs"/>
                      </a:endParaRPr>
                    </a:p>
                  </a:txBody>
                  <a:tcPr/>
                </a:tc>
              </a:tr>
              <a:tr h="3800170">
                <a:tc>
                  <a:txBody>
                    <a:bodyPr/>
                    <a:lstStyle/>
                    <a:p>
                      <a:pPr algn="just">
                        <a:buFont typeface="Wingdings" pitchFamily="2" charset="2"/>
                        <a:buNone/>
                      </a:pPr>
                      <a:endParaRPr lang="es-MX" sz="1800" b="1" kern="1200" dirty="0" smtClean="0">
                        <a:solidFill>
                          <a:schemeClr val="tx1"/>
                        </a:solidFill>
                        <a:effectLst/>
                        <a:latin typeface="Adobe Caslon Pro"/>
                      </a:endParaRPr>
                    </a:p>
                    <a:p>
                      <a:pPr algn="just">
                        <a:buFont typeface="Wingdings" pitchFamily="2" charset="2"/>
                        <a:buChar char="Ø"/>
                      </a:pPr>
                      <a:r>
                        <a:rPr lang="es-MX" sz="1600" b="1" kern="1200" dirty="0" smtClean="0">
                          <a:solidFill>
                            <a:schemeClr val="tx1"/>
                          </a:solidFill>
                          <a:effectLst/>
                          <a:latin typeface="Adobe Caslon Pro"/>
                        </a:rPr>
                        <a:t>Para el seguimiento al desempeño, la DGRH deberá recabar información sobre  las acciones que haya llevado a cabo el servidor público evaluado y su evaluador, atendiendo a los resultados de su evaluación del desempeño dentro del trimestre siguiente a ésta.</a:t>
                      </a:r>
                    </a:p>
                    <a:p>
                      <a:pPr algn="just"/>
                      <a:endParaRPr lang="es-MX" sz="1600" b="1" kern="1200" dirty="0" smtClean="0">
                        <a:solidFill>
                          <a:schemeClr val="tx1"/>
                        </a:solidFill>
                        <a:effectLst/>
                        <a:latin typeface="Adobe Caslon Pro"/>
                      </a:endParaRPr>
                    </a:p>
                    <a:p>
                      <a:pPr marL="0" marR="0" lvl="0" indent="0" algn="just" defTabSz="1008035" rtl="0" eaLnBrk="1" fontAlgn="auto" latinLnBrk="0" hangingPunct="1">
                        <a:lnSpc>
                          <a:spcPct val="100000"/>
                        </a:lnSpc>
                        <a:spcBef>
                          <a:spcPts val="0"/>
                        </a:spcBef>
                        <a:spcAft>
                          <a:spcPts val="0"/>
                        </a:spcAft>
                        <a:buClrTx/>
                        <a:buSzTx/>
                        <a:buFont typeface="Wingdings" pitchFamily="2" charset="2"/>
                        <a:buChar char="Ø"/>
                        <a:tabLst/>
                        <a:defRPr/>
                      </a:pPr>
                      <a:r>
                        <a:rPr lang="es-MX" sz="1600" b="1" kern="1200" dirty="0" smtClean="0">
                          <a:solidFill>
                            <a:schemeClr val="tx1"/>
                          </a:solidFill>
                          <a:effectLst/>
                          <a:latin typeface="Adobe Caslon Pro"/>
                        </a:rPr>
                        <a:t>El seguimiento del desempeño podrá realizarse según lo previsto en el método que al efecto se haya registrado, en todo caso, </a:t>
                      </a:r>
                      <a:r>
                        <a:rPr lang="es-MX" sz="1600" b="1" kern="1200" dirty="0" smtClean="0">
                          <a:solidFill>
                            <a:schemeClr val="tx1"/>
                          </a:solidFill>
                          <a:effectLst/>
                          <a:latin typeface="Adobe Caslon Pro"/>
                        </a:rPr>
                        <a:t>se llevará</a:t>
                      </a:r>
                      <a:r>
                        <a:rPr lang="es-MX" sz="1600" b="1" kern="1200" baseline="0" dirty="0" smtClean="0">
                          <a:solidFill>
                            <a:schemeClr val="tx1"/>
                          </a:solidFill>
                          <a:effectLst/>
                          <a:latin typeface="Adobe Caslon Pro"/>
                        </a:rPr>
                        <a:t> a cabo </a:t>
                      </a:r>
                      <a:r>
                        <a:rPr lang="es-MX" sz="1600" b="1" kern="1200" dirty="0" smtClean="0">
                          <a:solidFill>
                            <a:schemeClr val="tx1"/>
                          </a:solidFill>
                          <a:effectLst/>
                          <a:latin typeface="Adobe Caslon Pro"/>
                        </a:rPr>
                        <a:t>mediante </a:t>
                      </a:r>
                      <a:r>
                        <a:rPr lang="es-MX" sz="1600" b="1" kern="1200" dirty="0" smtClean="0">
                          <a:solidFill>
                            <a:schemeClr val="tx1"/>
                          </a:solidFill>
                          <a:effectLst/>
                          <a:latin typeface="Adobe Caslon Pro"/>
                        </a:rPr>
                        <a:t>supervisión o sesiones de diálogo de </a:t>
                      </a:r>
                      <a:r>
                        <a:rPr lang="es-MX" sz="1600" b="1" kern="1200" dirty="0" smtClean="0">
                          <a:solidFill>
                            <a:schemeClr val="tx1"/>
                          </a:solidFill>
                          <a:effectLst/>
                          <a:latin typeface="Adobe Caslon Pro"/>
                        </a:rPr>
                        <a:t>desarrollo</a:t>
                      </a:r>
                      <a:r>
                        <a:rPr lang="es-MX" sz="1600" b="1" kern="1200" baseline="0" dirty="0" smtClean="0">
                          <a:solidFill>
                            <a:schemeClr val="tx1"/>
                          </a:solidFill>
                          <a:effectLst/>
                          <a:latin typeface="Adobe Caslon Pro"/>
                        </a:rPr>
                        <a:t> a través del Programa Individual de Acción, de aquellos servidores públicos que obtengan puntajes “No Satisfactorios” (cuando la calificación sea mayor a 60 puntos y menor de 70)</a:t>
                      </a:r>
                    </a:p>
                    <a:p>
                      <a:pPr algn="just">
                        <a:buFont typeface="Wingdings" pitchFamily="2" charset="2"/>
                        <a:buChar char="Ø"/>
                      </a:pPr>
                      <a:endParaRPr lang="es-MX" sz="1600" b="1" kern="1200" baseline="0" dirty="0" smtClean="0">
                        <a:solidFill>
                          <a:schemeClr val="tx1"/>
                        </a:solidFill>
                        <a:effectLst/>
                        <a:latin typeface="Adobe Caslon Pro"/>
                      </a:endParaRPr>
                    </a:p>
                    <a:p>
                      <a:pPr algn="just">
                        <a:buFont typeface="Wingdings" pitchFamily="2" charset="2"/>
                        <a:buChar char="Ø"/>
                      </a:pPr>
                      <a:r>
                        <a:rPr lang="es-MX" sz="1600" b="1" kern="1200" dirty="0" smtClean="0">
                          <a:solidFill>
                            <a:schemeClr val="tx1"/>
                          </a:solidFill>
                          <a:effectLst/>
                          <a:latin typeface="Adobe Caslon Pro"/>
                        </a:rPr>
                        <a:t>El </a:t>
                      </a:r>
                      <a:r>
                        <a:rPr lang="es-MX" sz="1600" b="1" kern="1200" dirty="0" smtClean="0">
                          <a:solidFill>
                            <a:schemeClr val="tx1"/>
                          </a:solidFill>
                          <a:effectLst/>
                          <a:latin typeface="Adobe Caslon Pro"/>
                        </a:rPr>
                        <a:t>superior jerárquico o supervisor del evaluado </a:t>
                      </a:r>
                      <a:r>
                        <a:rPr lang="es-MX" sz="1600" b="1" kern="1200" dirty="0" smtClean="0">
                          <a:solidFill>
                            <a:schemeClr val="tx1"/>
                          </a:solidFill>
                          <a:effectLst/>
                          <a:latin typeface="Adobe Caslon Pro"/>
                        </a:rPr>
                        <a:t>llenará el Formato del</a:t>
                      </a:r>
                      <a:r>
                        <a:rPr lang="es-MX" sz="1600" b="1" kern="1200" baseline="0" dirty="0" smtClean="0">
                          <a:solidFill>
                            <a:schemeClr val="tx1"/>
                          </a:solidFill>
                          <a:effectLst/>
                          <a:latin typeface="Adobe Caslon Pro"/>
                        </a:rPr>
                        <a:t> Programa de Acción Individual lo deberá enviar un original a la DGRH y e</a:t>
                      </a:r>
                      <a:r>
                        <a:rPr lang="es-MX" sz="1600" b="1" kern="1200" dirty="0" smtClean="0">
                          <a:solidFill>
                            <a:schemeClr val="tx1"/>
                          </a:solidFill>
                          <a:effectLst/>
                          <a:latin typeface="Adobe Caslon Pro"/>
                        </a:rPr>
                        <a:t>ntregará </a:t>
                      </a:r>
                      <a:r>
                        <a:rPr lang="es-MX" sz="1600" b="1" kern="1200" dirty="0" smtClean="0">
                          <a:solidFill>
                            <a:schemeClr val="tx1"/>
                          </a:solidFill>
                          <a:effectLst/>
                          <a:latin typeface="Adobe Caslon Pro"/>
                        </a:rPr>
                        <a:t>copia del mismo al </a:t>
                      </a:r>
                      <a:r>
                        <a:rPr lang="es-MX" sz="1600" b="1" kern="1200" dirty="0" smtClean="0">
                          <a:solidFill>
                            <a:schemeClr val="tx1"/>
                          </a:solidFill>
                          <a:effectLst/>
                          <a:latin typeface="Adobe Caslon Pro"/>
                        </a:rPr>
                        <a:t>evaluado</a:t>
                      </a:r>
                      <a:r>
                        <a:rPr lang="es-MX" sz="1800" b="1" kern="1200" dirty="0" smtClean="0">
                          <a:solidFill>
                            <a:schemeClr val="tx1"/>
                          </a:solidFill>
                          <a:effectLst/>
                          <a:latin typeface="Adobe Caslon Pro"/>
                        </a:rPr>
                        <a:t>.</a:t>
                      </a:r>
                      <a:endParaRPr lang="es-MX" sz="1600" b="1" kern="1200" dirty="0" smtClean="0">
                        <a:solidFill>
                          <a:schemeClr val="tx1"/>
                        </a:solidFill>
                        <a:effectLst/>
                        <a:latin typeface="Adobe Caslon Pro"/>
                      </a:endParaRPr>
                    </a:p>
                    <a:p>
                      <a:pPr algn="just"/>
                      <a:endParaRPr lang="es-MX" sz="1600" b="1" kern="1200" dirty="0" smtClean="0">
                        <a:solidFill>
                          <a:schemeClr val="tx1"/>
                        </a:solidFill>
                        <a:effectLst/>
                        <a:latin typeface="Adobe Caslon Pro"/>
                      </a:endParaRPr>
                    </a:p>
                    <a:p>
                      <a:pPr algn="just"/>
                      <a:endParaRPr lang="es-MX" sz="1600" b="1" kern="1200" dirty="0" smtClean="0">
                        <a:solidFill>
                          <a:schemeClr val="tx1"/>
                        </a:solidFill>
                        <a:effectLst/>
                        <a:latin typeface="Adobe Caslon Pro"/>
                      </a:endParaRPr>
                    </a:p>
                    <a:p>
                      <a:pPr algn="r"/>
                      <a:r>
                        <a:rPr lang="es-ES" sz="1100" b="1" i="1" kern="1200" baseline="0" dirty="0" smtClean="0">
                          <a:solidFill>
                            <a:schemeClr val="tx1"/>
                          </a:solidFill>
                          <a:latin typeface="Adobe Caslon Pro"/>
                        </a:rPr>
                        <a:t>Numeral 56.8 Frac. II.</a:t>
                      </a:r>
                      <a:r>
                        <a:rPr lang="es-MX" sz="1100" b="1" i="1" kern="1200" dirty="0" smtClean="0">
                          <a:solidFill>
                            <a:schemeClr val="tx1"/>
                          </a:solidFill>
                          <a:effectLst/>
                          <a:latin typeface="Adobe Caslon Pro"/>
                        </a:rPr>
                        <a:t> </a:t>
                      </a:r>
                      <a:r>
                        <a:rPr lang="es-MX" sz="1100" b="1" i="1" kern="1200" baseline="0" dirty="0" smtClean="0">
                          <a:solidFill>
                            <a:schemeClr val="tx1"/>
                          </a:solidFill>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287784" y="540271"/>
          <a:ext cx="943304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396255"/>
            <a:ext cx="9690548" cy="584775"/>
          </a:xfrm>
          <a:prstGeom prst="rect">
            <a:avLst/>
          </a:prstGeom>
          <a:noFill/>
          <a:ln w="9525">
            <a:noFill/>
            <a:miter lim="800000"/>
            <a:headEnd/>
            <a:tailEnd/>
          </a:ln>
        </p:spPr>
        <p:txBody>
          <a:bodyPr wrap="square">
            <a:spAutoFit/>
          </a:bodyPr>
          <a:lstStyle/>
          <a:p>
            <a:pPr algn="ctr">
              <a:defRPr/>
            </a:pP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Acta Circunstanciada de Hechos</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pic>
        <p:nvPicPr>
          <p:cNvPr id="47106" name="Picture 2" descr="http://notiriver.com/wp-content/uploads/2013/08/Firma-del-contrato.jpg"/>
          <p:cNvPicPr>
            <a:picLocks noChangeAspect="1" noChangeArrowheads="1"/>
          </p:cNvPicPr>
          <p:nvPr/>
        </p:nvPicPr>
        <p:blipFill>
          <a:blip r:embed="rId2" cstate="print"/>
          <a:srcRect/>
          <a:stretch>
            <a:fillRect/>
          </a:stretch>
        </p:blipFill>
        <p:spPr bwMode="auto">
          <a:xfrm>
            <a:off x="6552480" y="3636615"/>
            <a:ext cx="3096344" cy="2269040"/>
          </a:xfrm>
          <a:prstGeom prst="ellipse">
            <a:avLst/>
          </a:prstGeom>
          <a:ln>
            <a:noFill/>
          </a:ln>
          <a:effectLst>
            <a:softEdge rad="112500"/>
          </a:effectLst>
        </p:spPr>
      </p:pic>
      <p:sp>
        <p:nvSpPr>
          <p:cNvPr id="7" name="6 Rectángulo"/>
          <p:cNvSpPr/>
          <p:nvPr/>
        </p:nvSpPr>
        <p:spPr>
          <a:xfrm>
            <a:off x="2591793" y="6300911"/>
            <a:ext cx="7488832" cy="276999"/>
          </a:xfrm>
          <a:prstGeom prst="rect">
            <a:avLst/>
          </a:prstGeom>
        </p:spPr>
        <p:txBody>
          <a:bodyPr wrap="square">
            <a:spAutoFit/>
          </a:bodyPr>
          <a:lstStyle/>
          <a:p>
            <a:pPr algn="just"/>
            <a:r>
              <a:rPr lang="es-ES" sz="1200" i="1" dirty="0" smtClean="0">
                <a:latin typeface="Adobe Caslon Pro"/>
              </a:rPr>
              <a:t>Numeral 57.</a:t>
            </a:r>
            <a:r>
              <a:rPr lang="es-MX" sz="1200" i="1" dirty="0" smtClean="0">
                <a:latin typeface="Adobe Caslon Pro"/>
              </a:rPr>
              <a:t> Acuerdo por el que se emiten las Disposiciones en las materias de Recursos Humanos.</a:t>
            </a:r>
          </a:p>
        </p:txBody>
      </p:sp>
      <p:graphicFrame>
        <p:nvGraphicFramePr>
          <p:cNvPr id="8" name="7 Diagrama"/>
          <p:cNvGraphicFramePr/>
          <p:nvPr/>
        </p:nvGraphicFramePr>
        <p:xfrm>
          <a:off x="215776" y="1260351"/>
          <a:ext cx="6720417" cy="448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0629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168104" y="468263"/>
            <a:ext cx="4032200" cy="584775"/>
          </a:xfrm>
          <a:prstGeom prst="rect">
            <a:avLst/>
          </a:prstGeom>
          <a:noFill/>
          <a:ln w="9525">
            <a:noFill/>
            <a:miter lim="800000"/>
            <a:headEnd/>
            <a:tailEnd/>
          </a:ln>
        </p:spPr>
        <p:txBody>
          <a:bodyPr wrap="square">
            <a:spAutoFit/>
          </a:bodyPr>
          <a:lstStyle/>
          <a:p>
            <a:pPr algn="ctr">
              <a:defRPr/>
            </a:pPr>
            <a:r>
              <a:rPr lang="es-MX" sz="3200" b="1" dirty="0">
                <a:solidFill>
                  <a:schemeClr val="accent3">
                    <a:lumMod val="50000"/>
                  </a:schemeClr>
                </a:solidFill>
                <a:effectLst>
                  <a:outerShdw blurRad="38100" dist="38100" dir="2700000" algn="tl">
                    <a:srgbClr val="000000">
                      <a:alpha val="43137"/>
                    </a:srgbClr>
                  </a:outerShdw>
                </a:effectLst>
                <a:latin typeface="Adobe Caslon Pro"/>
              </a:rPr>
              <a:t>¿</a:t>
            </a: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Qué se evalúa?</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19" name="9 CuadroTexto"/>
          <p:cNvSpPr txBox="1">
            <a:spLocks noChangeArrowheads="1"/>
          </p:cNvSpPr>
          <p:nvPr/>
        </p:nvSpPr>
        <p:spPr bwMode="auto">
          <a:xfrm>
            <a:off x="7969270" y="5209391"/>
            <a:ext cx="1813185"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s-MX" sz="1600" b="1" dirty="0">
                <a:solidFill>
                  <a:schemeClr val="tx1">
                    <a:lumMod val="85000"/>
                    <a:lumOff val="15000"/>
                  </a:schemeClr>
                </a:solidFill>
                <a:latin typeface="Adobe Caslon Pro"/>
              </a:rPr>
              <a:t>Capacidades Profesionales de Desarrollo Administrativo y Calidad</a:t>
            </a:r>
            <a:endParaRPr lang="es-ES" sz="1600" b="1" dirty="0">
              <a:solidFill>
                <a:schemeClr val="tx1">
                  <a:lumMod val="85000"/>
                  <a:lumOff val="15000"/>
                </a:schemeClr>
              </a:solidFill>
              <a:latin typeface="Adobe Caslon Pro"/>
            </a:endParaRPr>
          </a:p>
        </p:txBody>
      </p:sp>
      <p:graphicFrame>
        <p:nvGraphicFramePr>
          <p:cNvPr id="18" name="17 Diagrama"/>
          <p:cNvGraphicFramePr/>
          <p:nvPr/>
        </p:nvGraphicFramePr>
        <p:xfrm>
          <a:off x="539718" y="1351739"/>
          <a:ext cx="6863293"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3" name="22 Conector angular"/>
          <p:cNvCxnSpPr/>
          <p:nvPr/>
        </p:nvCxnSpPr>
        <p:spPr>
          <a:xfrm>
            <a:off x="4683122" y="5352267"/>
            <a:ext cx="3929090" cy="1143008"/>
          </a:xfrm>
          <a:prstGeom prst="bentConnector3">
            <a:avLst>
              <a:gd name="adj1" fmla="val 50000"/>
            </a:avLst>
          </a:prstGeom>
          <a:ln>
            <a:solidFill>
              <a:schemeClr val="tx1"/>
            </a:solidFill>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a:spLocks noChangeArrowheads="1"/>
          </p:cNvSpPr>
          <p:nvPr/>
        </p:nvSpPr>
        <p:spPr bwMode="auto">
          <a:xfrm>
            <a:off x="575816" y="180231"/>
            <a:ext cx="8929750" cy="1077218"/>
          </a:xfrm>
          <a:prstGeom prst="rect">
            <a:avLst/>
          </a:prstGeom>
          <a:noFill/>
          <a:ln w="9525">
            <a:noFill/>
            <a:miter lim="800000"/>
            <a:headEnd/>
            <a:tailEnd/>
          </a:ln>
        </p:spPr>
        <p:txBody>
          <a:bodyPr wrap="square">
            <a:spAutoFit/>
          </a:bodyPr>
          <a:lstStyle/>
          <a:p>
            <a:pPr algn="ctr">
              <a:defRPr/>
            </a:pPr>
            <a:r>
              <a:rPr lang="es-MX" sz="3200" b="1" dirty="0">
                <a:solidFill>
                  <a:schemeClr val="accent3">
                    <a:lumMod val="50000"/>
                  </a:schemeClr>
                </a:solidFill>
                <a:effectLst>
                  <a:outerShdw blurRad="38100" dist="38100" dir="2700000" algn="tl">
                    <a:srgbClr val="000000">
                      <a:alpha val="43137"/>
                    </a:srgbClr>
                  </a:outerShdw>
                </a:effectLst>
                <a:latin typeface="Adobe Caslon Pro"/>
              </a:rPr>
              <a:t>V</a:t>
            </a: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aloración del Cumplimiento </a:t>
            </a:r>
            <a:r>
              <a:rPr lang="es-MX" sz="3200" b="1" dirty="0">
                <a:solidFill>
                  <a:schemeClr val="accent3">
                    <a:lumMod val="50000"/>
                  </a:schemeClr>
                </a:solidFill>
                <a:effectLst>
                  <a:outerShdw blurRad="38100" dist="38100" dir="2700000" algn="tl">
                    <a:srgbClr val="000000">
                      <a:alpha val="43137"/>
                    </a:srgbClr>
                  </a:outerShdw>
                </a:effectLst>
                <a:latin typeface="Adobe Caslon Pro"/>
              </a:rPr>
              <a:t>I</a:t>
            </a: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ndividual de las Funciones y Metas</a:t>
            </a:r>
            <a:endParaRPr lang="es-MX" sz="32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12" name="3 Rectángulo"/>
          <p:cNvSpPr>
            <a:spLocks noChangeArrowheads="1"/>
          </p:cNvSpPr>
          <p:nvPr/>
        </p:nvSpPr>
        <p:spPr bwMode="auto">
          <a:xfrm>
            <a:off x="287784" y="1116335"/>
            <a:ext cx="4512564" cy="461665"/>
          </a:xfrm>
          <a:prstGeom prst="rect">
            <a:avLst/>
          </a:prstGeom>
          <a:noFill/>
          <a:ln w="9525">
            <a:noFill/>
            <a:miter lim="800000"/>
            <a:headEnd/>
            <a:tailEnd/>
          </a:ln>
        </p:spPr>
        <p:txBody>
          <a:bodyPr wrap="square">
            <a:spAutoFit/>
          </a:bodyPr>
          <a:lstStyle/>
          <a:p>
            <a:pPr algn="ctr">
              <a:defRPr/>
            </a:pPr>
            <a:r>
              <a:rPr lang="es-MX" sz="2400" b="1" dirty="0" smtClean="0">
                <a:solidFill>
                  <a:schemeClr val="tx1">
                    <a:lumMod val="50000"/>
                    <a:lumOff val="50000"/>
                  </a:schemeClr>
                </a:solidFill>
                <a:effectLst>
                  <a:outerShdw blurRad="38100" dist="38100" dir="2700000" algn="tl">
                    <a:srgbClr val="000000">
                      <a:alpha val="43137"/>
                    </a:srgbClr>
                  </a:outerShdw>
                </a:effectLst>
                <a:latin typeface="Adobe Caslon Pro"/>
              </a:rPr>
              <a:t>Parámetros de Validación</a:t>
            </a:r>
            <a:endParaRPr lang="es-ES" sz="2400" b="1" dirty="0">
              <a:solidFill>
                <a:schemeClr val="tx1">
                  <a:lumMod val="50000"/>
                  <a:lumOff val="50000"/>
                </a:schemeClr>
              </a:solidFill>
              <a:effectLst>
                <a:outerShdw blurRad="38100" dist="38100" dir="2700000" algn="tl">
                  <a:srgbClr val="000000">
                    <a:alpha val="43137"/>
                  </a:srgbClr>
                </a:outerShdw>
              </a:effectLst>
              <a:latin typeface="Adobe Caslon Pro"/>
            </a:endParaRPr>
          </a:p>
        </p:txBody>
      </p:sp>
      <p:graphicFrame>
        <p:nvGraphicFramePr>
          <p:cNvPr id="16" name="15 Diagrama"/>
          <p:cNvGraphicFramePr/>
          <p:nvPr/>
        </p:nvGraphicFramePr>
        <p:xfrm>
          <a:off x="325404" y="1637491"/>
          <a:ext cx="9358378"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1727944" y="5709457"/>
            <a:ext cx="8098714" cy="954107"/>
          </a:xfrm>
          <a:prstGeom prst="rect">
            <a:avLst/>
          </a:prstGeom>
        </p:spPr>
        <p:txBody>
          <a:bodyPr wrap="square">
            <a:spAutoFit/>
          </a:bodyPr>
          <a:lstStyle/>
          <a:p>
            <a:pPr algn="just">
              <a:defRPr/>
            </a:pPr>
            <a:r>
              <a:rPr lang="es-ES_tradnl" sz="1400" b="1" i="1" kern="0" dirty="0" smtClean="0">
                <a:latin typeface="Adobe Caslon Pro"/>
              </a:rPr>
              <a:t>*La valoración de un cumplimiento que supere el valor satisfactorio o esperado del indicador considerará un incremento evidente del indicador en términos de cantidad o calidad del mismo y deberá corroborarse mediante el documento señalado como evidencia durante el establecimiento de metas.</a:t>
            </a:r>
            <a:endParaRPr lang="es-MX" sz="1400" i="1" dirty="0">
              <a:latin typeface="Adobe Caslon Pro"/>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5404" y="1280301"/>
            <a:ext cx="6900863" cy="4929188"/>
          </a:xfrm>
          <a:prstGeom prst="rect">
            <a:avLst/>
          </a:prstGeom>
          <a:noFill/>
          <a:ln w="9525">
            <a:solidFill>
              <a:schemeClr val="tx1">
                <a:alpha val="98038"/>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4 CuadroTexto"/>
          <p:cNvSpPr txBox="1">
            <a:spLocks noChangeArrowheads="1"/>
          </p:cNvSpPr>
          <p:nvPr/>
        </p:nvSpPr>
        <p:spPr bwMode="auto">
          <a:xfrm>
            <a:off x="7469204" y="3209127"/>
            <a:ext cx="2338967" cy="116955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s-MX" sz="1400" b="1" dirty="0">
                <a:solidFill>
                  <a:schemeClr val="tx1">
                    <a:lumMod val="75000"/>
                    <a:lumOff val="25000"/>
                  </a:schemeClr>
                </a:solidFill>
                <a:latin typeface="Adobe Caslon Pro"/>
              </a:rPr>
              <a:t>Anotar una “X” en el parámetro de evaluación que corresponda de acuerdo al cumplimiento de la meta descrita.</a:t>
            </a:r>
            <a:endParaRPr lang="es-ES" sz="1400" b="1" dirty="0">
              <a:solidFill>
                <a:schemeClr val="tx1">
                  <a:lumMod val="75000"/>
                  <a:lumOff val="25000"/>
                </a:schemeClr>
              </a:solidFill>
              <a:latin typeface="Adobe Caslon Pro"/>
            </a:endParaRPr>
          </a:p>
        </p:txBody>
      </p:sp>
      <p:cxnSp>
        <p:nvCxnSpPr>
          <p:cNvPr id="13" name="17 Conector angular"/>
          <p:cNvCxnSpPr>
            <a:cxnSpLocks noChangeShapeType="1"/>
          </p:cNvCxnSpPr>
          <p:nvPr/>
        </p:nvCxnSpPr>
        <p:spPr bwMode="auto">
          <a:xfrm rot="5400000">
            <a:off x="5948986" y="3729213"/>
            <a:ext cx="1678422" cy="3067142"/>
          </a:xfrm>
          <a:prstGeom prst="bentConnector2">
            <a:avLst/>
          </a:prstGeom>
          <a:ln>
            <a:solidFill>
              <a:schemeClr val="tx1"/>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cxnSp>
        <p:nvCxnSpPr>
          <p:cNvPr id="14" name="17 Conector angular"/>
          <p:cNvCxnSpPr>
            <a:cxnSpLocks noChangeShapeType="1"/>
          </p:cNvCxnSpPr>
          <p:nvPr/>
        </p:nvCxnSpPr>
        <p:spPr bwMode="auto">
          <a:xfrm rot="10800000" flipV="1">
            <a:off x="4183056" y="3780631"/>
            <a:ext cx="3355292" cy="620135"/>
          </a:xfrm>
          <a:prstGeom prst="bentConnector3">
            <a:avLst>
              <a:gd name="adj1" fmla="val 34810"/>
            </a:avLst>
          </a:prstGeom>
          <a:ln>
            <a:solidFill>
              <a:schemeClr val="tx1"/>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sp>
        <p:nvSpPr>
          <p:cNvPr id="15" name="29 CuadroTexto"/>
          <p:cNvSpPr txBox="1">
            <a:spLocks noChangeArrowheads="1"/>
          </p:cNvSpPr>
          <p:nvPr/>
        </p:nvSpPr>
        <p:spPr bwMode="auto">
          <a:xfrm>
            <a:off x="3825866" y="4209259"/>
            <a:ext cx="51263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MX" dirty="0">
                <a:solidFill>
                  <a:srgbClr val="FF0000"/>
                </a:solidFill>
              </a:rPr>
              <a:t>X</a:t>
            </a:r>
            <a:endParaRPr lang="es-ES" dirty="0">
              <a:solidFill>
                <a:srgbClr val="FF0000"/>
              </a:solidFill>
            </a:endParaRPr>
          </a:p>
        </p:txBody>
      </p:sp>
      <p:sp>
        <p:nvSpPr>
          <p:cNvPr id="16" name="30 CuadroTexto"/>
          <p:cNvSpPr txBox="1">
            <a:spLocks noChangeArrowheads="1"/>
          </p:cNvSpPr>
          <p:nvPr/>
        </p:nvSpPr>
        <p:spPr bwMode="auto">
          <a:xfrm>
            <a:off x="4825998" y="5852333"/>
            <a:ext cx="51263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MX" dirty="0">
                <a:solidFill>
                  <a:srgbClr val="FF0000"/>
                </a:solidFill>
              </a:rPr>
              <a:t>X</a:t>
            </a:r>
            <a:endParaRPr lang="es-ES" dirty="0">
              <a:solidFill>
                <a:srgbClr val="FF0000"/>
              </a:solidFill>
            </a:endParaRPr>
          </a:p>
        </p:txBody>
      </p:sp>
      <p:sp>
        <p:nvSpPr>
          <p:cNvPr id="25" name="3 Rectángulo"/>
          <p:cNvSpPr>
            <a:spLocks noChangeArrowheads="1"/>
          </p:cNvSpPr>
          <p:nvPr/>
        </p:nvSpPr>
        <p:spPr bwMode="auto">
          <a:xfrm>
            <a:off x="431800" y="180231"/>
            <a:ext cx="9210630" cy="1077218"/>
          </a:xfrm>
          <a:prstGeom prst="rect">
            <a:avLst/>
          </a:prstGeom>
          <a:noFill/>
          <a:ln w="9525">
            <a:noFill/>
            <a:miter lim="800000"/>
            <a:headEnd/>
            <a:tailEnd/>
          </a:ln>
        </p:spPr>
        <p:txBody>
          <a:bodyPr wrap="square">
            <a:spAutoFit/>
          </a:bodyPr>
          <a:lstStyle/>
          <a:p>
            <a:pPr algn="ctr">
              <a:defRPr/>
            </a:pPr>
            <a:r>
              <a:rPr lang="es-MX" sz="3200" b="1" dirty="0">
                <a:solidFill>
                  <a:schemeClr val="accent3">
                    <a:lumMod val="50000"/>
                  </a:schemeClr>
                </a:solidFill>
                <a:effectLst>
                  <a:outerShdw blurRad="38100" dist="38100" dir="2700000" algn="tl">
                    <a:srgbClr val="000000">
                      <a:alpha val="43137"/>
                    </a:srgbClr>
                  </a:outerShdw>
                </a:effectLst>
                <a:latin typeface="Adobe Caslon Pro"/>
              </a:rPr>
              <a:t>V</a:t>
            </a: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aloración del Cumplimiento </a:t>
            </a:r>
            <a:r>
              <a:rPr lang="es-MX" sz="3200" b="1" dirty="0">
                <a:solidFill>
                  <a:schemeClr val="accent3">
                    <a:lumMod val="50000"/>
                  </a:schemeClr>
                </a:solidFill>
                <a:effectLst>
                  <a:outerShdw blurRad="38100" dist="38100" dir="2700000" algn="tl">
                    <a:srgbClr val="000000">
                      <a:alpha val="43137"/>
                    </a:srgbClr>
                  </a:outerShdw>
                </a:effectLst>
                <a:latin typeface="Adobe Caslon Pro"/>
              </a:rPr>
              <a:t>I</a:t>
            </a: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ndividual de las Funciones y Metas</a:t>
            </a:r>
            <a:endParaRPr lang="es-MX" sz="3200" b="1" dirty="0">
              <a:solidFill>
                <a:schemeClr val="accent3">
                  <a:lumMod val="50000"/>
                </a:schemeClr>
              </a:solidFill>
              <a:effectLst>
                <a:outerShdw blurRad="38100" dist="38100" dir="2700000" algn="tl">
                  <a:srgbClr val="000000">
                    <a:alpha val="43137"/>
                  </a:srgbClr>
                </a:outerShdw>
              </a:effectLst>
              <a:latin typeface="Adobe Caslon Pro"/>
            </a:endParaRPr>
          </a:p>
        </p:txBody>
      </p:sp>
      <p:cxnSp>
        <p:nvCxnSpPr>
          <p:cNvPr id="27" name="17 Conector angular"/>
          <p:cNvCxnSpPr>
            <a:cxnSpLocks noChangeShapeType="1"/>
          </p:cNvCxnSpPr>
          <p:nvPr/>
        </p:nvCxnSpPr>
        <p:spPr bwMode="auto">
          <a:xfrm rot="10800000" flipV="1">
            <a:off x="2182792" y="1923243"/>
            <a:ext cx="6072230" cy="3120464"/>
          </a:xfrm>
          <a:prstGeom prst="bentConnector3">
            <a:avLst>
              <a:gd name="adj1" fmla="val 81675"/>
            </a:avLst>
          </a:prstGeom>
          <a:ln>
            <a:solidFill>
              <a:schemeClr val="tx1"/>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sp>
        <p:nvSpPr>
          <p:cNvPr id="34" name="4 CuadroTexto"/>
          <p:cNvSpPr txBox="1">
            <a:spLocks noChangeArrowheads="1"/>
          </p:cNvSpPr>
          <p:nvPr/>
        </p:nvSpPr>
        <p:spPr bwMode="auto">
          <a:xfrm>
            <a:off x="7540642" y="1566053"/>
            <a:ext cx="2338967" cy="52322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s-MX" sz="1400" b="1" dirty="0" smtClean="0">
                <a:solidFill>
                  <a:schemeClr val="tx1">
                    <a:lumMod val="75000"/>
                    <a:lumOff val="25000"/>
                  </a:schemeClr>
                </a:solidFill>
                <a:latin typeface="Adobe Caslon Pro"/>
              </a:rPr>
              <a:t>Integrar las metas establecidas en 2014</a:t>
            </a:r>
            <a:endParaRPr lang="es-ES" sz="1400" b="1" dirty="0">
              <a:solidFill>
                <a:schemeClr val="tx1">
                  <a:lumMod val="75000"/>
                  <a:lumOff val="25000"/>
                </a:schemeClr>
              </a:solidFill>
              <a:latin typeface="Adobe Caslon Pro"/>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90077" y="351607"/>
            <a:ext cx="9690548" cy="1384995"/>
          </a:xfrm>
          <a:prstGeom prst="rect">
            <a:avLst/>
          </a:prstGeom>
          <a:noFill/>
          <a:ln w="9525">
            <a:noFill/>
            <a:miter lim="800000"/>
            <a:headEnd/>
            <a:tailEnd/>
          </a:ln>
        </p:spPr>
        <p:txBody>
          <a:bodyPr wrap="square">
            <a:spAutoFit/>
          </a:bodyPr>
          <a:lstStyle/>
          <a:p>
            <a:pPr algn="ctr">
              <a:defRPr/>
            </a:pPr>
            <a:r>
              <a:rPr lang="es-ES" sz="2800" b="1" dirty="0" smtClean="0">
                <a:solidFill>
                  <a:schemeClr val="accent3">
                    <a:lumMod val="50000"/>
                  </a:schemeClr>
                </a:solidFill>
                <a:effectLst>
                  <a:outerShdw blurRad="38100" dist="38100" dir="2700000" algn="tl">
                    <a:srgbClr val="000000">
                      <a:alpha val="43137"/>
                    </a:srgbClr>
                  </a:outerShdw>
                </a:effectLst>
                <a:latin typeface="Adobe Caslon Pro"/>
              </a:rPr>
              <a:t>Valoración del Cumplimiento Cuantitativo de los Objetivos Establecidos en los Distintos Instrumentos de Gestión</a:t>
            </a:r>
            <a:endParaRPr lang="es-ES" sz="28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5" name="2 CuadroTexto"/>
          <p:cNvSpPr txBox="1">
            <a:spLocks noChangeArrowheads="1"/>
          </p:cNvSpPr>
          <p:nvPr/>
        </p:nvSpPr>
        <p:spPr bwMode="auto">
          <a:xfrm>
            <a:off x="468280" y="2208995"/>
            <a:ext cx="9072626" cy="4154984"/>
          </a:xfrm>
          <a:prstGeom prst="rect">
            <a:avLst/>
          </a:prstGeom>
          <a:noFill/>
          <a:ln w="9525">
            <a:noFill/>
            <a:miter lim="800000"/>
            <a:headEnd/>
            <a:tailEnd/>
          </a:ln>
        </p:spPr>
        <p:txBody>
          <a:bodyPr wrap="square">
            <a:spAutoFit/>
          </a:bodyPr>
          <a:lstStyle/>
          <a:p>
            <a:pPr algn="just"/>
            <a:r>
              <a:rPr lang="es-ES" sz="2400" dirty="0">
                <a:latin typeface="Adobe Caslon Pro"/>
              </a:rPr>
              <a:t>El Titular de cada Unidad Responsable será quien determine los parámetros de valoración de las metas de desempeño colectivo, así como de asentar, en su momento, la calificación que corresponda al momento de aplicar la evaluación del desempeño. </a:t>
            </a:r>
          </a:p>
          <a:p>
            <a:pPr algn="just"/>
            <a:endParaRPr lang="es-ES" sz="2400" dirty="0">
              <a:latin typeface="Adobe Caslon Pro"/>
            </a:endParaRPr>
          </a:p>
          <a:p>
            <a:pPr algn="just"/>
            <a:r>
              <a:rPr lang="es-ES" sz="2400" dirty="0">
                <a:latin typeface="Adobe Caslon Pro"/>
              </a:rPr>
              <a:t>El </a:t>
            </a:r>
            <a:r>
              <a:rPr lang="es-ES" sz="2400" b="1" dirty="0">
                <a:latin typeface="Adobe Caslon Pro"/>
              </a:rPr>
              <a:t>resultado global </a:t>
            </a:r>
            <a:r>
              <a:rPr lang="es-ES" sz="2400" dirty="0">
                <a:latin typeface="Adobe Caslon Pro"/>
              </a:rPr>
              <a:t>en el cumplimiento de las metas institucionales de cada Unidad Responsable </a:t>
            </a:r>
            <a:r>
              <a:rPr lang="es-ES" sz="2400" b="1" dirty="0">
                <a:latin typeface="Adobe Caslon Pro"/>
              </a:rPr>
              <a:t>será asignado a todos los servidores públicos adscritos a dichas Unidades</a:t>
            </a:r>
            <a:r>
              <a:rPr lang="es-ES" sz="2400" dirty="0">
                <a:latin typeface="Adobe Caslon Pro"/>
              </a:rPr>
              <a:t>, para ser integrado en la calificación final de la evaluación del desempeño individual. </a:t>
            </a:r>
            <a:endParaRPr lang="es-MX" sz="2400" dirty="0">
              <a:latin typeface="Adobe Caslon Pro"/>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59792" y="396255"/>
            <a:ext cx="8929750" cy="720080"/>
          </a:xfrm>
          <a:prstGeom prst="rect">
            <a:avLst/>
          </a:prstGeom>
          <a:solidFill>
            <a:srgbClr val="FFFFFF"/>
          </a:solidFill>
          <a:ln/>
        </p:spPr>
        <p:txBody>
          <a:bodyPr/>
          <a:lstStyle/>
          <a:p>
            <a:pPr algn="just">
              <a:lnSpc>
                <a:spcPct val="80000"/>
              </a:lnSpc>
              <a:spcBef>
                <a:spcPct val="20000"/>
              </a:spcBef>
              <a:buFont typeface="Wingdings" pitchFamily="2" charset="2"/>
              <a:buNone/>
              <a:defRPr/>
            </a:pPr>
            <a:r>
              <a:rPr lang="es-MX" sz="1800" kern="0" dirty="0">
                <a:latin typeface="Adobe Caslon Pro"/>
              </a:rPr>
              <a:t>Los Objetivos establecidos (metas colectivas) se evaluarán en función del resultado global alcanzado por las mismas respecto a lo programado, de acuerdo a los parámetros establecidos en la herramienta de evaluación:</a:t>
            </a:r>
          </a:p>
        </p:txBody>
      </p:sp>
      <p:graphicFrame>
        <p:nvGraphicFramePr>
          <p:cNvPr id="6" name="5 Tabla"/>
          <p:cNvGraphicFramePr>
            <a:graphicFrameLocks noGrp="1"/>
          </p:cNvGraphicFramePr>
          <p:nvPr/>
        </p:nvGraphicFramePr>
        <p:xfrm>
          <a:off x="647824" y="1404367"/>
          <a:ext cx="6572295" cy="2964115"/>
        </p:xfrm>
        <a:graphic>
          <a:graphicData uri="http://schemas.openxmlformats.org/drawingml/2006/table">
            <a:tbl>
              <a:tblPr/>
              <a:tblGrid>
                <a:gridCol w="642638"/>
                <a:gridCol w="608488"/>
                <a:gridCol w="502934"/>
                <a:gridCol w="502934"/>
                <a:gridCol w="502934"/>
                <a:gridCol w="583652"/>
                <a:gridCol w="447053"/>
                <a:gridCol w="484307"/>
                <a:gridCol w="614698"/>
                <a:gridCol w="664370"/>
                <a:gridCol w="540189"/>
                <a:gridCol w="478098"/>
              </a:tblGrid>
              <a:tr h="215864">
                <a:tc gridSpan="12">
                  <a:txBody>
                    <a:bodyPr/>
                    <a:lstStyle/>
                    <a:p>
                      <a:pPr algn="ctr" fontAlgn="ctr"/>
                      <a:r>
                        <a:rPr lang="es-ES" sz="500" b="1" i="0" u="none" strike="noStrike" dirty="0">
                          <a:latin typeface="Arial"/>
                        </a:rPr>
                        <a:t>VALORACIÓN DEL CUMPLIMIENTO CUANTITATIVO DE LOS OBJETIVOS ESTABLECIDOS EN LOS DISTINTOS INSTRUMENTOS DE GESTIÓN</a:t>
                      </a:r>
                      <a:br>
                        <a:rPr lang="es-ES" sz="500" b="1" i="0" u="none" strike="noStrike" dirty="0">
                          <a:latin typeface="Arial"/>
                        </a:rPr>
                      </a:br>
                      <a:r>
                        <a:rPr lang="es-ES" sz="500" b="1" i="0" u="none" strike="noStrike" dirty="0">
                          <a:latin typeface="Arial"/>
                        </a:rPr>
                        <a:t>QUE APLICA EL TITULAR DE LA UNIDAD RESPONSABLE</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058">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400" b="1"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29518">
                <a:tc gridSpan="12">
                  <a:txBody>
                    <a:bodyPr/>
                    <a:lstStyle/>
                    <a:p>
                      <a:pPr algn="ctr" fontAlgn="b"/>
                      <a:r>
                        <a:rPr lang="es-ES" sz="500" b="1" i="0" u="none" strike="noStrike">
                          <a:latin typeface="Arial"/>
                        </a:rPr>
                        <a:t>SECRETARÍA DE COMUNICACIONES Y TRANSPORTES</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6125">
                <a:tc gridSpan="12">
                  <a:txBody>
                    <a:bodyPr/>
                    <a:lstStyle/>
                    <a:p>
                      <a:pPr algn="ctr" fontAlgn="t"/>
                      <a:r>
                        <a:rPr lang="es-ES" sz="300" b="0" i="0" u="none" strike="noStrike">
                          <a:latin typeface="Arial"/>
                        </a:rPr>
                        <a:t>DEPENDENCIA</a:t>
                      </a:r>
                    </a:p>
                  </a:txBody>
                  <a:tcPr marL="4317" marR="4317" marT="43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9518">
                <a:tc gridSpan="12">
                  <a:txBody>
                    <a:bodyPr/>
                    <a:lstStyle/>
                    <a:p>
                      <a:pPr algn="ctr" fontAlgn="b"/>
                      <a:r>
                        <a:rPr lang="es-ES" sz="500" b="1" i="0" u="none" strike="noStrike">
                          <a:latin typeface="Arial"/>
                        </a:rPr>
                        <a:t>XXX- DIRECCIÓN GENERAL DE</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6125">
                <a:tc gridSpan="12">
                  <a:txBody>
                    <a:bodyPr/>
                    <a:lstStyle/>
                    <a:p>
                      <a:pPr algn="ctr" fontAlgn="t"/>
                      <a:r>
                        <a:rPr lang="es-ES" sz="300" b="0" i="0" u="none" strike="noStrike">
                          <a:latin typeface="Arial"/>
                        </a:rPr>
                        <a:t>CLAVE Y NOMBRE DE LA UNIDAD ADMINISTRATIVA RESPONSABLE</a:t>
                      </a:r>
                    </a:p>
                  </a:txBody>
                  <a:tcPr marL="4317" marR="4317" marT="43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9518">
                <a:tc gridSpan="12">
                  <a:txBody>
                    <a:bodyPr/>
                    <a:lstStyle/>
                    <a:p>
                      <a:pPr algn="ctr" fontAlgn="b"/>
                      <a:r>
                        <a:rPr lang="es-ES" sz="500" b="1" i="0" u="none" strike="noStrike">
                          <a:latin typeface="Arial"/>
                        </a:rPr>
                        <a:t>MÉXICO D.F. A -- DE FEBRERO DE 2010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4759">
                <a:tc gridSpan="12">
                  <a:txBody>
                    <a:bodyPr/>
                    <a:lstStyle/>
                    <a:p>
                      <a:pPr algn="ctr" fontAlgn="t"/>
                      <a:r>
                        <a:rPr lang="es-ES" sz="300" b="0" i="0" u="none" strike="noStrike">
                          <a:latin typeface="Arial"/>
                        </a:rPr>
                        <a:t>LUGAR y FECHA DE LA APLICACIÓN:</a:t>
                      </a:r>
                    </a:p>
                  </a:txBody>
                  <a:tcPr marL="4317" marR="4317" marT="43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3394">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s-ES" sz="500" b="0" i="0" u="none" strike="noStrike">
                          <a:latin typeface="Arial"/>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6346">
                <a:tc rowSpan="2" gridSpan="7">
                  <a:txBody>
                    <a:bodyPr/>
                    <a:lstStyle/>
                    <a:p>
                      <a:pPr algn="ctr" fontAlgn="ctr"/>
                      <a:r>
                        <a:rPr lang="es-ES" sz="400" b="1" i="0" u="none" strike="noStrike">
                          <a:latin typeface="Arial"/>
                        </a:rPr>
                        <a:t>OBJETIVO 1</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5">
                  <a:txBody>
                    <a:bodyPr/>
                    <a:lstStyle/>
                    <a:p>
                      <a:pPr algn="ctr" fontAlgn="b"/>
                      <a:r>
                        <a:rPr lang="es-ES" sz="500" b="1" i="0" u="none" strike="noStrike" dirty="0">
                          <a:latin typeface="Arial"/>
                        </a:rPr>
                        <a:t>PARÁMETROS DE EVALUACIÓN</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2270">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5">
                  <a:txBody>
                    <a:bodyPr/>
                    <a:lstStyle/>
                    <a:p>
                      <a:pPr algn="ctr" fontAlgn="ctr"/>
                      <a:r>
                        <a:rPr lang="es-ES" sz="500" b="0" i="0" u="none" strike="noStrike" dirty="0">
                          <a:latin typeface="Arial"/>
                        </a:rPr>
                        <a:t>CALIFICAR DE ACUERDO AL PORCENTAJE DE CUMPLIMIENTO RESPECTO AL VALOR DETERMINADO PARA LAS METAS INSTITUCIONALES ACORDADAS PREVIAMENTE</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8074">
                <a:tc gridSpan="7">
                  <a:txBody>
                    <a:bodyPr/>
                    <a:lstStyle/>
                    <a:p>
                      <a:pPr algn="ctr" fontAlgn="ctr"/>
                      <a:r>
                        <a:rPr lang="es-ES" sz="400" b="1" i="0" u="none" strike="noStrike" dirty="0">
                          <a:latin typeface="Arial"/>
                        </a:rPr>
                        <a:t>KKKKKKKKKKKKKKKKKKKKKKKKKKKKKKKKKKKKKKKKKKKKKKKKKKKKKKKKKKKKKKKKKKKKKKKKKKKKKKKKKKKKKKKKKKKKKKKKKKKKKKKKKKKKKKKKKKKKKKKKKKKKKKKKKKKKKKKKKKKKKKKKKKKKKKKKKKKKKKKKKKKKKKKKKKKKKKKKKKKK</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500" b="1" i="0" u="none" strike="noStrike" dirty="0">
                          <a:latin typeface="Arial"/>
                        </a:rPr>
                        <a:t>Supera lo programado         (Más de 100%)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De acuerdo a lo programado          (entre 90% a 100%)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Inferior a lo programado</a:t>
                      </a:r>
                      <a:br>
                        <a:rPr lang="es-ES" sz="500" b="1" i="0" u="none" strike="noStrike">
                          <a:latin typeface="Arial"/>
                        </a:rPr>
                      </a:br>
                      <a:r>
                        <a:rPr lang="es-ES" sz="500" b="1" i="0" u="none" strike="noStrike">
                          <a:latin typeface="Arial"/>
                        </a:rPr>
                        <a:t>(entre 70% y 89.9%)</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Inferior a lo programado</a:t>
                      </a:r>
                      <a:br>
                        <a:rPr lang="es-ES" sz="500" b="1" i="0" u="none" strike="noStrike">
                          <a:latin typeface="Arial"/>
                        </a:rPr>
                      </a:br>
                      <a:r>
                        <a:rPr lang="es-ES" sz="500" b="1" i="0" u="none" strike="noStrike">
                          <a:latin typeface="Arial"/>
                        </a:rPr>
                        <a:t>(mayor a 30% y menor a 70%)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dirty="0">
                          <a:latin typeface="Arial"/>
                        </a:rPr>
                        <a:t>No Aplica</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72691">
                <a:tc>
                  <a:txBody>
                    <a:bodyPr/>
                    <a:lstStyle/>
                    <a:p>
                      <a:pPr algn="l" fontAlgn="ctr"/>
                      <a:r>
                        <a:rPr lang="es-ES" sz="400" b="1" i="0" u="none" strike="noStrike">
                          <a:latin typeface="Arial"/>
                        </a:rPr>
                        <a:t>UNIDAD DE MEDIDA:</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0" i="0" u="none" strike="noStrike">
                          <a:latin typeface="Arial"/>
                        </a:rPr>
                        <a:t>TIEMPO- CALIDAD</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500" b="1" i="0" u="none" strike="noStrike" dirty="0">
                          <a:latin typeface="Arial"/>
                        </a:rPr>
                        <a:t>Resultados Esperados en Valor Absoluto o en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a:txBody>
                    <a:bodyPr/>
                    <a:lstStyle/>
                    <a:p>
                      <a:pPr algn="ctr" fontAlgn="ctr"/>
                      <a:r>
                        <a:rPr lang="es-ES" sz="400" b="1" i="0" u="none" strike="noStrike">
                          <a:latin typeface="Arial"/>
                        </a:rPr>
                        <a:t>100%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500" b="1" i="0" u="none" strike="noStrike">
                          <a:latin typeface="Arial"/>
                        </a:rPr>
                        <a:t>PONDERACIÓN:</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0" i="0" u="none" strike="noStrike">
                          <a:latin typeface="Arial"/>
                        </a:rPr>
                        <a:t>100.0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X</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980">
                <a:tc rowSpan="2" gridSpan="7">
                  <a:txBody>
                    <a:bodyPr/>
                    <a:lstStyle/>
                    <a:p>
                      <a:pPr algn="ctr" fontAlgn="ctr"/>
                      <a:r>
                        <a:rPr lang="es-ES" sz="400" b="1" i="0" u="none" strike="noStrike">
                          <a:latin typeface="Arial"/>
                        </a:rPr>
                        <a:t>OBJETIVO 2</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5">
                  <a:txBody>
                    <a:bodyPr/>
                    <a:lstStyle/>
                    <a:p>
                      <a:pPr algn="ctr" fontAlgn="b"/>
                      <a:r>
                        <a:rPr lang="es-ES" sz="500" b="1" i="0" u="none" strike="noStrike">
                          <a:latin typeface="Arial"/>
                        </a:rPr>
                        <a:t>PARÁMETROS DE EVALUACIÓN</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1768">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5">
                  <a:txBody>
                    <a:bodyPr/>
                    <a:lstStyle/>
                    <a:p>
                      <a:pPr algn="ctr" fontAlgn="ctr"/>
                      <a:r>
                        <a:rPr lang="es-ES" sz="500" b="0" i="0" u="none" strike="noStrike" dirty="0">
                          <a:latin typeface="Arial"/>
                        </a:rPr>
                        <a:t>CALIFICAR DE ACUERDO AL PORCENTAJE DE CUMPLIMIENTO RESPECTO AL VALOR DETERMINADO PARA LAS METAS INSTITUCIONALES ACORDADAS PREVIAMENTE</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8074">
                <a:tc gridSpan="7">
                  <a:txBody>
                    <a:bodyPr/>
                    <a:lstStyle/>
                    <a:p>
                      <a:pPr algn="ctr" fontAlgn="ctr"/>
                      <a:r>
                        <a:rPr lang="es-ES" sz="400" b="1" i="0" u="none" strike="noStrike" dirty="0">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500" b="1" i="0" u="none" strike="noStrike">
                          <a:latin typeface="Arial"/>
                        </a:rPr>
                        <a:t>Supera lo programado (Más de 100%)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De acuerdo a lo programado          (entre 90% a 100%)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Inferior a lo programado</a:t>
                      </a:r>
                      <a:br>
                        <a:rPr lang="es-ES" sz="500" b="1" i="0" u="none" strike="noStrike">
                          <a:latin typeface="Arial"/>
                        </a:rPr>
                      </a:br>
                      <a:r>
                        <a:rPr lang="es-ES" sz="500" b="1" i="0" u="none" strike="noStrike">
                          <a:latin typeface="Arial"/>
                        </a:rPr>
                        <a:t>(entre 70% y 89.9%)</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Inferior a lo programado en más de 30% (Menos de 70%)</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1" i="0" u="none" strike="noStrike">
                          <a:latin typeface="Arial"/>
                        </a:rPr>
                        <a:t>No Aplica</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72691">
                <a:tc>
                  <a:txBody>
                    <a:bodyPr/>
                    <a:lstStyle/>
                    <a:p>
                      <a:pPr algn="l" fontAlgn="ctr"/>
                      <a:r>
                        <a:rPr lang="es-ES" sz="400" b="1" i="0" u="none" strike="noStrike">
                          <a:latin typeface="Arial"/>
                        </a:rPr>
                        <a:t>UNIDAD DE MEDIDA</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0"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500" b="1" i="0" u="none" strike="noStrike">
                          <a:latin typeface="Arial"/>
                        </a:rPr>
                        <a:t>Resultados Esperados en Valor Absoluto o en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a:txBody>
                    <a:bodyPr/>
                    <a:lstStyle/>
                    <a:p>
                      <a:pPr algn="ctr" fontAlgn="ctr"/>
                      <a:r>
                        <a:rPr lang="es-ES" sz="4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500" b="1" i="0" u="none" strike="noStrike" dirty="0">
                          <a:latin typeface="Arial"/>
                        </a:rPr>
                        <a:t>PONDERACIÓN</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500" b="0"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dirty="0">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1" i="0" u="none" strike="noStrike" dirty="0">
                          <a:latin typeface="Arial"/>
                        </a:rPr>
                        <a:t> </a:t>
                      </a:r>
                    </a:p>
                  </a:txBody>
                  <a:tcPr marL="4317" marR="4317" marT="4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9" name="Picture 220"/>
          <p:cNvPicPr>
            <a:picLocks noChangeAspect="1" noChangeArrowheads="1"/>
          </p:cNvPicPr>
          <p:nvPr/>
        </p:nvPicPr>
        <p:blipFill>
          <a:blip r:embed="rId2" cstate="print"/>
          <a:srcRect/>
          <a:stretch>
            <a:fillRect/>
          </a:stretch>
        </p:blipFill>
        <p:spPr bwMode="auto">
          <a:xfrm>
            <a:off x="647824" y="4356695"/>
            <a:ext cx="6643733" cy="1643063"/>
          </a:xfrm>
          <a:prstGeom prst="rect">
            <a:avLst/>
          </a:prstGeom>
          <a:noFill/>
          <a:ln w="9525">
            <a:noFill/>
            <a:miter lim="800000"/>
            <a:headEnd/>
            <a:tailEnd/>
          </a:ln>
        </p:spPr>
      </p:pic>
      <p:cxnSp>
        <p:nvCxnSpPr>
          <p:cNvPr id="10" name="10 Forma"/>
          <p:cNvCxnSpPr>
            <a:cxnSpLocks noChangeShapeType="1"/>
          </p:cNvCxnSpPr>
          <p:nvPr/>
        </p:nvCxnSpPr>
        <p:spPr bwMode="auto">
          <a:xfrm rot="16200000" flipH="1" flipV="1">
            <a:off x="6374865" y="2230054"/>
            <a:ext cx="76198" cy="1881208"/>
          </a:xfrm>
          <a:prstGeom prst="bentConnector4">
            <a:avLst>
              <a:gd name="adj1" fmla="val -300008"/>
              <a:gd name="adj2" fmla="val 71519"/>
            </a:avLst>
          </a:prstGeom>
          <a:noFill/>
          <a:ln w="19050" algn="ctr">
            <a:solidFill>
              <a:schemeClr val="tx1"/>
            </a:solidFill>
            <a:round/>
            <a:headEnd/>
            <a:tailEnd type="arrow" w="med" len="med"/>
          </a:ln>
        </p:spPr>
      </p:cxnSp>
      <p:sp>
        <p:nvSpPr>
          <p:cNvPr id="11" name="8 CuadroTexto"/>
          <p:cNvSpPr txBox="1">
            <a:spLocks noChangeArrowheads="1"/>
          </p:cNvSpPr>
          <p:nvPr/>
        </p:nvSpPr>
        <p:spPr bwMode="auto">
          <a:xfrm>
            <a:off x="7344568" y="2556495"/>
            <a:ext cx="2232248" cy="2062103"/>
          </a:xfrm>
          <a:prstGeom prst="rect">
            <a:avLst/>
          </a:prstGeom>
          <a:solidFill>
            <a:schemeClr val="accent5">
              <a:lumMod val="60000"/>
              <a:lumOff val="40000"/>
            </a:schemeClr>
          </a:solidFill>
          <a:ln>
            <a:solidFill>
              <a:schemeClr val="bg1"/>
            </a:solidFill>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MX" sz="1600" b="1" dirty="0" smtClean="0">
                <a:solidFill>
                  <a:schemeClr val="tx1">
                    <a:lumMod val="75000"/>
                    <a:lumOff val="25000"/>
                  </a:schemeClr>
                </a:solidFill>
                <a:latin typeface="Adobe Caslon Pro"/>
              </a:rPr>
              <a:t>Califica y firma el Titular de la Unidad Responsable </a:t>
            </a:r>
            <a:r>
              <a:rPr lang="es-MX" sz="1600" b="1" dirty="0" smtClean="0">
                <a:solidFill>
                  <a:srgbClr val="FF0000"/>
                </a:solidFill>
                <a:latin typeface="Adobe Caslon Pro"/>
              </a:rPr>
              <a:t>(Los SPC de cada Unidad y/o Centro, deberán tener la misma calificación en esta hoja)</a:t>
            </a:r>
            <a:endParaRPr lang="es-ES" sz="1600" b="1" dirty="0">
              <a:solidFill>
                <a:srgbClr val="FF0000"/>
              </a:solidFill>
              <a:latin typeface="Adobe Caslon Pro"/>
            </a:endParaRPr>
          </a:p>
        </p:txBody>
      </p:sp>
      <p:cxnSp>
        <p:nvCxnSpPr>
          <p:cNvPr id="12" name="12 Forma"/>
          <p:cNvCxnSpPr>
            <a:cxnSpLocks noChangeShapeType="1"/>
          </p:cNvCxnSpPr>
          <p:nvPr/>
        </p:nvCxnSpPr>
        <p:spPr bwMode="auto">
          <a:xfrm rot="10800000" flipV="1">
            <a:off x="6408464" y="4212679"/>
            <a:ext cx="936104" cy="806580"/>
          </a:xfrm>
          <a:prstGeom prst="bentConnector3">
            <a:avLst>
              <a:gd name="adj1" fmla="val 50000"/>
            </a:avLst>
          </a:prstGeom>
          <a:noFill/>
          <a:ln w="19050" algn="ctr">
            <a:solidFill>
              <a:schemeClr val="tx1"/>
            </a:solidFill>
            <a:round/>
            <a:headEnd/>
            <a:tailEnd type="arrow" w="med" len="med"/>
          </a:ln>
        </p:spPr>
      </p:cxn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90077" y="208731"/>
            <a:ext cx="9690548" cy="1569660"/>
          </a:xfrm>
          <a:prstGeom prst="rect">
            <a:avLst/>
          </a:prstGeom>
          <a:noFill/>
          <a:ln w="9525">
            <a:noFill/>
            <a:miter lim="800000"/>
            <a:headEnd/>
            <a:tailEnd/>
          </a:ln>
        </p:spPr>
        <p:txBody>
          <a:bodyPr wrap="square">
            <a:spAutoFit/>
          </a:bodyPr>
          <a:lstStyle/>
          <a:p>
            <a:pPr algn="ctr">
              <a:defRPr/>
            </a:pPr>
            <a:r>
              <a:rPr lang="es-ES" sz="3200" b="1" dirty="0">
                <a:solidFill>
                  <a:schemeClr val="accent3">
                    <a:lumMod val="50000"/>
                  </a:schemeClr>
                </a:solidFill>
                <a:effectLst>
                  <a:outerShdw blurRad="38100" dist="38100" dir="2700000" algn="tl">
                    <a:srgbClr val="000000">
                      <a:alpha val="43137"/>
                    </a:srgbClr>
                  </a:outerShdw>
                </a:effectLst>
                <a:latin typeface="Adobe Caslon Pro"/>
              </a:rPr>
              <a:t>V</a:t>
            </a: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aloración </a:t>
            </a:r>
            <a:r>
              <a:rPr lang="es-ES" sz="3200" b="1" dirty="0">
                <a:solidFill>
                  <a:schemeClr val="accent3">
                    <a:lumMod val="50000"/>
                  </a:schemeClr>
                </a:solidFill>
                <a:effectLst>
                  <a:outerShdw blurRad="38100" dist="38100" dir="2700000" algn="tl">
                    <a:srgbClr val="000000">
                      <a:alpha val="43137"/>
                    </a:srgbClr>
                  </a:outerShdw>
                </a:effectLst>
                <a:latin typeface="Adobe Caslon Pro"/>
              </a:rPr>
              <a:t>C</a:t>
            </a: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ualitativa de las Aportaciones </a:t>
            </a:r>
            <a:r>
              <a:rPr lang="es-ES" sz="3200" b="1" dirty="0">
                <a:solidFill>
                  <a:schemeClr val="accent3">
                    <a:lumMod val="50000"/>
                  </a:schemeClr>
                </a:solidFill>
                <a:effectLst>
                  <a:outerShdw blurRad="38100" dist="38100" dir="2700000" algn="tl">
                    <a:srgbClr val="000000">
                      <a:alpha val="43137"/>
                    </a:srgbClr>
                  </a:outerShdw>
                </a:effectLst>
                <a:latin typeface="Adobe Caslon Pro"/>
              </a:rPr>
              <a:t>I</a:t>
            </a: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nstitucionales </a:t>
            </a:r>
            <a:r>
              <a:rPr lang="es-ES" sz="3200" b="1" dirty="0">
                <a:solidFill>
                  <a:schemeClr val="accent3">
                    <a:lumMod val="50000"/>
                  </a:schemeClr>
                </a:solidFill>
                <a:effectLst>
                  <a:outerShdw blurRad="38100" dist="38100" dir="2700000" algn="tl">
                    <a:srgbClr val="000000">
                      <a:alpha val="43137"/>
                    </a:srgbClr>
                  </a:outerShdw>
                </a:effectLst>
                <a:latin typeface="Adobe Caslon Pro"/>
              </a:rPr>
              <a:t>E</a:t>
            </a: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fectuadas por cada Servidor P</a:t>
            </a:r>
            <a:r>
              <a:rPr lang="es-ES" sz="3200" b="1" dirty="0">
                <a:solidFill>
                  <a:schemeClr val="accent3">
                    <a:lumMod val="50000"/>
                  </a:schemeClr>
                </a:solidFill>
                <a:effectLst>
                  <a:outerShdw blurRad="38100" dist="38100" dir="2700000" algn="tl">
                    <a:srgbClr val="000000">
                      <a:alpha val="43137"/>
                    </a:srgbClr>
                  </a:outerShdw>
                </a:effectLst>
                <a:latin typeface="Adobe Caslon Pro"/>
              </a:rPr>
              <a:t>ú</a:t>
            </a: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blico</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6" name="3 Rectángulo"/>
          <p:cNvSpPr>
            <a:spLocks noChangeArrowheads="1"/>
          </p:cNvSpPr>
          <p:nvPr/>
        </p:nvSpPr>
        <p:spPr bwMode="auto">
          <a:xfrm>
            <a:off x="2087984" y="1692399"/>
            <a:ext cx="6162156" cy="646331"/>
          </a:xfrm>
          <a:prstGeom prst="rect">
            <a:avLst/>
          </a:prstGeom>
          <a:noFill/>
          <a:ln w="9525">
            <a:noFill/>
            <a:miter lim="800000"/>
            <a:headEnd/>
            <a:tailEnd/>
          </a:ln>
        </p:spPr>
        <p:txBody>
          <a:bodyPr wrap="square">
            <a:spAutoFit/>
          </a:bodyPr>
          <a:lstStyle/>
          <a:p>
            <a:pPr algn="ctr">
              <a:defRPr/>
            </a:pPr>
            <a:r>
              <a:rPr lang="es-MX" sz="1800" b="1" i="1" dirty="0" smtClean="0">
                <a:latin typeface="Adobe Caslon Pro"/>
              </a:rPr>
              <a:t>Capacidades Profesionales de Desarrollo Administrativo y Calidad (gerenciales o directivas)</a:t>
            </a:r>
          </a:p>
        </p:txBody>
      </p:sp>
      <p:sp>
        <p:nvSpPr>
          <p:cNvPr id="5" name="Rectangle 2"/>
          <p:cNvSpPr txBox="1">
            <a:spLocks noChangeArrowheads="1"/>
          </p:cNvSpPr>
          <p:nvPr/>
        </p:nvSpPr>
        <p:spPr>
          <a:xfrm>
            <a:off x="287784" y="2484487"/>
            <a:ext cx="9201182" cy="3870325"/>
          </a:xfrm>
          <a:prstGeom prst="rect">
            <a:avLst/>
          </a:prstGeom>
          <a:solidFill>
            <a:srgbClr val="FFFFFF"/>
          </a:solidFill>
          <a:ln/>
        </p:spPr>
        <p:txBody>
          <a:bodyPr/>
          <a:lstStyle/>
          <a:p>
            <a:pPr marL="266700" indent="-266700" algn="just">
              <a:lnSpc>
                <a:spcPct val="90000"/>
              </a:lnSpc>
              <a:spcBef>
                <a:spcPct val="20000"/>
              </a:spcBef>
              <a:buFont typeface="Wingdings" pitchFamily="2" charset="2"/>
              <a:buChar char="Ø"/>
              <a:defRPr/>
            </a:pPr>
            <a:r>
              <a:rPr lang="es-MX" sz="1800" kern="0" dirty="0">
                <a:latin typeface="Adobe Caslon Pro"/>
              </a:rPr>
              <a:t>Comportamientos o acciones que, en general, contribuyen al logro de resultados en la Administración Pública Federal. </a:t>
            </a:r>
          </a:p>
          <a:p>
            <a:pPr marL="266700" indent="-266700" algn="just">
              <a:spcBef>
                <a:spcPct val="20000"/>
              </a:spcBef>
              <a:defRPr/>
            </a:pPr>
            <a:endParaRPr lang="es-MX" sz="1800" kern="0" dirty="0">
              <a:latin typeface="Adobe Caslon Pro"/>
            </a:endParaRPr>
          </a:p>
          <a:p>
            <a:pPr marL="266700" indent="-266700" algn="just">
              <a:lnSpc>
                <a:spcPct val="90000"/>
              </a:lnSpc>
              <a:spcBef>
                <a:spcPct val="20000"/>
              </a:spcBef>
              <a:buFont typeface="Wingdings" pitchFamily="2" charset="2"/>
              <a:buChar char="Ø"/>
              <a:defRPr/>
            </a:pPr>
            <a:r>
              <a:rPr lang="es-MX" sz="1800" kern="0" dirty="0">
                <a:latin typeface="Adobe Caslon Pro"/>
              </a:rPr>
              <a:t>Para </a:t>
            </a:r>
            <a:r>
              <a:rPr lang="es-MX" sz="1800" kern="0" dirty="0" smtClean="0">
                <a:latin typeface="Adobe Caslon Pro"/>
              </a:rPr>
              <a:t>el ejercicio 2014 se </a:t>
            </a:r>
            <a:r>
              <a:rPr lang="es-MX" sz="1800" kern="0" dirty="0">
                <a:latin typeface="Adobe Caslon Pro"/>
              </a:rPr>
              <a:t>continuarán utilizando las capacidades Profesionales de Desarrollo Administrativo y </a:t>
            </a:r>
            <a:r>
              <a:rPr lang="es-MX" sz="1800" kern="0" dirty="0" smtClean="0">
                <a:latin typeface="Adobe Caslon Pro"/>
              </a:rPr>
              <a:t>Calidad </a:t>
            </a:r>
            <a:r>
              <a:rPr lang="es-MX" sz="1800" kern="0" dirty="0">
                <a:latin typeface="Adobe Caslon Pro"/>
              </a:rPr>
              <a:t>y sus comportamientos asociados para valorar el desempeño.</a:t>
            </a:r>
          </a:p>
          <a:p>
            <a:pPr marL="266700" indent="-266700" algn="just">
              <a:lnSpc>
                <a:spcPct val="90000"/>
              </a:lnSpc>
              <a:spcBef>
                <a:spcPct val="20000"/>
              </a:spcBef>
              <a:buFont typeface="Wingdings" pitchFamily="2" charset="2"/>
              <a:buChar char="Ø"/>
              <a:defRPr/>
            </a:pPr>
            <a:endParaRPr lang="es-MX" sz="1800" kern="0" dirty="0">
              <a:latin typeface="Adobe Caslon Pro"/>
            </a:endParaRPr>
          </a:p>
          <a:p>
            <a:pPr marL="266700" indent="-266700" algn="just">
              <a:lnSpc>
                <a:spcPct val="90000"/>
              </a:lnSpc>
              <a:spcBef>
                <a:spcPct val="20000"/>
              </a:spcBef>
              <a:buFont typeface="Wingdings" pitchFamily="2" charset="2"/>
              <a:buChar char="Ø"/>
              <a:defRPr/>
            </a:pPr>
            <a:r>
              <a:rPr lang="es-ES_tradnl" sz="1800" kern="0" dirty="0">
                <a:latin typeface="Adobe Caslon Pro"/>
              </a:rPr>
              <a:t>La evaluación de estos comportamientos será realizada por quienes hayan observado el desempeño del evaluado durante el periodo respectivo (el superior jerárquico o supervisor directo, el propio evaluado y el jefe del superior jerárquico o algún otro servidor público con relación funcional con el evaluado).</a:t>
            </a:r>
          </a:p>
          <a:p>
            <a:pPr marL="266700" indent="-266700" algn="just">
              <a:lnSpc>
                <a:spcPct val="90000"/>
              </a:lnSpc>
              <a:spcBef>
                <a:spcPct val="20000"/>
              </a:spcBef>
              <a:defRPr/>
            </a:pPr>
            <a:endParaRPr lang="es-ES_tradnl" sz="1800" kern="0" dirty="0">
              <a:latin typeface="Adobe Caslon Pro"/>
            </a:endParaRPr>
          </a:p>
          <a:p>
            <a:pPr marL="266700" indent="-266700" algn="just">
              <a:lnSpc>
                <a:spcPct val="90000"/>
              </a:lnSpc>
              <a:spcBef>
                <a:spcPct val="20000"/>
              </a:spcBef>
              <a:buFont typeface="Wingdings" pitchFamily="2" charset="2"/>
              <a:buChar char="Ø"/>
              <a:defRPr/>
            </a:pPr>
            <a:r>
              <a:rPr lang="es-ES_tradnl" sz="1800" kern="0" dirty="0">
                <a:latin typeface="Adobe Caslon Pro"/>
              </a:rPr>
              <a:t>La evaluación por parte de los superiores jerárquicos o, en su caso, supervisores directos del evaluado será obligatoria.</a:t>
            </a:r>
            <a:endParaRPr lang="es-MX" sz="1800" kern="0" dirty="0">
              <a:latin typeface="Adobe Caslon Pro"/>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7 Grupo"/>
          <p:cNvGrpSpPr>
            <a:grpSpLocks/>
          </p:cNvGrpSpPr>
          <p:nvPr/>
        </p:nvGrpSpPr>
        <p:grpSpPr bwMode="auto">
          <a:xfrm>
            <a:off x="215776" y="612279"/>
            <a:ext cx="6984776" cy="5904656"/>
            <a:chOff x="117414" y="836577"/>
            <a:chExt cx="5732541" cy="5586489"/>
          </a:xfrm>
        </p:grpSpPr>
        <p:pic>
          <p:nvPicPr>
            <p:cNvPr id="9" name="5 Imag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414" y="836577"/>
              <a:ext cx="5732541" cy="5586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6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466" y="1858941"/>
              <a:ext cx="5148334" cy="4162482"/>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cxnSp>
        <p:nvCxnSpPr>
          <p:cNvPr id="12" name="50 Conector recto de flecha"/>
          <p:cNvCxnSpPr>
            <a:cxnSpLocks noChangeShapeType="1"/>
          </p:cNvCxnSpPr>
          <p:nvPr/>
        </p:nvCxnSpPr>
        <p:spPr bwMode="auto">
          <a:xfrm rot="10800000" flipV="1">
            <a:off x="2968610" y="4495011"/>
            <a:ext cx="3857652" cy="172615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3" name="52 Conector recto de flecha"/>
          <p:cNvCxnSpPr>
            <a:cxnSpLocks noChangeShapeType="1"/>
          </p:cNvCxnSpPr>
          <p:nvPr/>
        </p:nvCxnSpPr>
        <p:spPr bwMode="auto">
          <a:xfrm rot="10800000" flipV="1">
            <a:off x="3825868" y="3566317"/>
            <a:ext cx="3143271" cy="2714778"/>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4" name="54 Conector recto de flecha"/>
          <p:cNvCxnSpPr>
            <a:cxnSpLocks noChangeShapeType="1"/>
          </p:cNvCxnSpPr>
          <p:nvPr/>
        </p:nvCxnSpPr>
        <p:spPr bwMode="auto">
          <a:xfrm flipH="1">
            <a:off x="1655936" y="2340471"/>
            <a:ext cx="5118393" cy="3825602"/>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6" name="15 CuadroTexto"/>
          <p:cNvSpPr txBox="1"/>
          <p:nvPr/>
        </p:nvSpPr>
        <p:spPr>
          <a:xfrm>
            <a:off x="6768504" y="1116335"/>
            <a:ext cx="3071813" cy="138499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defPPr>
              <a:defRPr lang="es-MX"/>
            </a:defPPr>
            <a:lvl1pPr algn="ctr">
              <a:defRPr sz="1200">
                <a:solidFill>
                  <a:srgbClr val="CCECFF"/>
                </a:solidFill>
              </a:defRPr>
            </a:lvl1pPr>
          </a:lstStyle>
          <a:p>
            <a:r>
              <a:rPr lang="es-MX" b="1" dirty="0">
                <a:solidFill>
                  <a:schemeClr val="tx1"/>
                </a:solidFill>
                <a:latin typeface="Adobe Caslon Pro"/>
              </a:rPr>
              <a:t>1er. Paso. En la pestaña: </a:t>
            </a:r>
            <a:r>
              <a:rPr lang="es-MX" b="1" dirty="0" err="1">
                <a:solidFill>
                  <a:schemeClr val="tx1"/>
                </a:solidFill>
                <a:latin typeface="Adobe Caslon Pro"/>
              </a:rPr>
              <a:t>vcai</a:t>
            </a:r>
            <a:r>
              <a:rPr lang="es-MX" b="1" dirty="0">
                <a:solidFill>
                  <a:schemeClr val="tx1"/>
                </a:solidFill>
                <a:latin typeface="Adobe Caslon Pro"/>
              </a:rPr>
              <a:t>–SUPERIOR corresponde al Jefe Inmediato Superior y es él quién debe empezar la evaluación colocando el peso de cada capacidad Profesional de Desarrollo Administrativo y calidad (gerencial o directiva).</a:t>
            </a:r>
            <a:endParaRPr lang="es-ES" b="1" dirty="0">
              <a:solidFill>
                <a:schemeClr val="tx1"/>
              </a:solidFill>
              <a:latin typeface="Adobe Caslon Pro"/>
            </a:endParaRPr>
          </a:p>
        </p:txBody>
      </p:sp>
      <p:sp>
        <p:nvSpPr>
          <p:cNvPr id="17" name="16 CuadroTexto"/>
          <p:cNvSpPr txBox="1"/>
          <p:nvPr/>
        </p:nvSpPr>
        <p:spPr>
          <a:xfrm>
            <a:off x="6768504" y="3204567"/>
            <a:ext cx="3071813" cy="646331"/>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defPPr>
              <a:defRPr lang="es-MX"/>
            </a:defPPr>
            <a:lvl1pPr algn="ctr">
              <a:defRPr sz="1200">
                <a:solidFill>
                  <a:srgbClr val="CCEC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tx1"/>
                </a:solidFill>
                <a:latin typeface="Adobe Caslon Pro"/>
              </a:rPr>
              <a:t>2do. Paso. En la pestaña: </a:t>
            </a:r>
            <a:r>
              <a:rPr lang="es-MX" b="1" dirty="0" err="1">
                <a:solidFill>
                  <a:schemeClr val="tx1"/>
                </a:solidFill>
                <a:latin typeface="Adobe Caslon Pro"/>
              </a:rPr>
              <a:t>vcai</a:t>
            </a:r>
            <a:r>
              <a:rPr lang="es-MX" b="1" dirty="0">
                <a:solidFill>
                  <a:schemeClr val="tx1"/>
                </a:solidFill>
                <a:latin typeface="Adobe Caslon Pro"/>
              </a:rPr>
              <a:t>–AUTO corresponde al servidor público evaluado.</a:t>
            </a:r>
            <a:endParaRPr lang="es-ES" b="1" dirty="0">
              <a:solidFill>
                <a:schemeClr val="tx1"/>
              </a:solidFill>
              <a:latin typeface="Adobe Caslon Pro"/>
            </a:endParaRPr>
          </a:p>
        </p:txBody>
      </p:sp>
      <p:sp>
        <p:nvSpPr>
          <p:cNvPr id="18" name="17 CuadroTexto"/>
          <p:cNvSpPr txBox="1"/>
          <p:nvPr/>
        </p:nvSpPr>
        <p:spPr>
          <a:xfrm>
            <a:off x="6754824" y="4066383"/>
            <a:ext cx="3102340"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defPPr>
              <a:defRPr lang="es-MX"/>
            </a:defPPr>
            <a:lvl1pPr algn="ctr">
              <a:defRPr sz="1200">
                <a:solidFill>
                  <a:srgbClr val="CCEC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tx1"/>
                </a:solidFill>
                <a:latin typeface="Adobe Caslon Pro"/>
              </a:rPr>
              <a:t>3er. Paso. En la pestaña: vcai–3° EVALUADOR corresponde al jefe del jefe inmediato superior o algún otro servidor público con relación funcional con el evaluado.</a:t>
            </a:r>
            <a:endParaRPr lang="es-ES" b="1" dirty="0">
              <a:solidFill>
                <a:schemeClr val="tx1"/>
              </a:solidFill>
              <a:latin typeface="Adobe Caslon Pro"/>
            </a:endParaRPr>
          </a:p>
        </p:txBody>
      </p:sp>
      <p:sp>
        <p:nvSpPr>
          <p:cNvPr id="21" name="20 Llamada de nube"/>
          <p:cNvSpPr/>
          <p:nvPr/>
        </p:nvSpPr>
        <p:spPr>
          <a:xfrm>
            <a:off x="7416576" y="5796855"/>
            <a:ext cx="2357454" cy="857256"/>
          </a:xfrm>
          <a:prstGeom prst="cloudCallout">
            <a:avLst>
              <a:gd name="adj1" fmla="val 13496"/>
              <a:gd name="adj2" fmla="val -1275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900" b="1" dirty="0" smtClean="0">
                <a:solidFill>
                  <a:schemeClr val="tx1"/>
                </a:solidFill>
              </a:rPr>
              <a:t>EL SUPERIOR JERÁRQUICO Y EL TERCER EVALUADOR DEBEN SER DIFERENTES</a:t>
            </a:r>
            <a:endParaRPr lang="es-MX" sz="900" b="1" dirty="0">
              <a:solidFill>
                <a:schemeClr val="tx1"/>
              </a:solidFill>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63848" y="972319"/>
            <a:ext cx="8689975" cy="2308324"/>
          </a:xfrm>
          <a:prstGeom prst="rect">
            <a:avLst/>
          </a:prstGeom>
          <a:noFill/>
          <a:ln w="9525">
            <a:noFill/>
            <a:miter lim="800000"/>
            <a:headEnd/>
            <a:tailEnd/>
          </a:ln>
        </p:spPr>
        <p:txBody>
          <a:bodyPr>
            <a:spAutoFit/>
          </a:bodyPr>
          <a:lstStyle/>
          <a:p>
            <a:pPr algn="ctr" eaLnBrk="1" hangingPunct="1">
              <a:defRPr/>
            </a:pPr>
            <a:r>
              <a:rPr lang="es-MX" sz="4800" b="1" dirty="0">
                <a:solidFill>
                  <a:schemeClr val="accent3">
                    <a:lumMod val="50000"/>
                  </a:schemeClr>
                </a:solidFill>
                <a:effectLst>
                  <a:outerShdw blurRad="38100" dist="38100" dir="2700000" algn="tl">
                    <a:srgbClr val="000000">
                      <a:alpha val="43137"/>
                    </a:srgbClr>
                  </a:outerShdw>
                </a:effectLst>
                <a:latin typeface="Adobe Caslon Pro"/>
              </a:rPr>
              <a:t>Evaluación Anual del Desempeño</a:t>
            </a:r>
          </a:p>
          <a:p>
            <a:pPr algn="ctr" eaLnBrk="1" hangingPunct="1">
              <a:defRPr/>
            </a:pPr>
            <a:r>
              <a:rPr lang="es-MX" sz="4800" b="1" dirty="0" smtClean="0">
                <a:solidFill>
                  <a:schemeClr val="accent3">
                    <a:lumMod val="50000"/>
                  </a:schemeClr>
                </a:solidFill>
                <a:effectLst>
                  <a:outerShdw blurRad="38100" dist="38100" dir="2700000" algn="tl">
                    <a:srgbClr val="000000">
                      <a:alpha val="43137"/>
                    </a:srgbClr>
                  </a:outerShdw>
                </a:effectLst>
                <a:latin typeface="Adobe Caslon Pro"/>
              </a:rPr>
              <a:t>2014</a:t>
            </a:r>
            <a:endParaRPr lang="es-MX" sz="4800" b="1" dirty="0">
              <a:solidFill>
                <a:schemeClr val="accent3">
                  <a:lumMod val="50000"/>
                </a:schemeClr>
              </a:solidFill>
              <a:latin typeface="Adobe Caslon Pro"/>
            </a:endParaRPr>
          </a:p>
        </p:txBody>
      </p:sp>
      <p:sp>
        <p:nvSpPr>
          <p:cNvPr id="5" name="4 CuadroTexto"/>
          <p:cNvSpPr txBox="1"/>
          <p:nvPr/>
        </p:nvSpPr>
        <p:spPr>
          <a:xfrm>
            <a:off x="1539850" y="4137821"/>
            <a:ext cx="7339013" cy="830997"/>
          </a:xfrm>
          <a:prstGeom prst="rect">
            <a:avLst/>
          </a:prstGeom>
          <a:noFill/>
        </p:spPr>
        <p:txBody>
          <a:bodyPr wrap="square">
            <a:spAutoFit/>
          </a:bodyPr>
          <a:lstStyle/>
          <a:p>
            <a:pPr algn="ctr" eaLnBrk="1" hangingPunct="1">
              <a:defRPr/>
            </a:pPr>
            <a:r>
              <a:rPr lang="es-MX" sz="2400" b="1" dirty="0" smtClean="0">
                <a:solidFill>
                  <a:schemeClr val="bg2">
                    <a:lumMod val="25000"/>
                  </a:schemeClr>
                </a:solidFill>
                <a:effectLst>
                  <a:outerShdw blurRad="38100" dist="38100" dir="2700000" algn="tl">
                    <a:srgbClr val="000000">
                      <a:alpha val="43137"/>
                    </a:srgbClr>
                  </a:outerShdw>
                </a:effectLst>
                <a:latin typeface="Adobe Caslon Pro"/>
              </a:rPr>
              <a:t>Sistema </a:t>
            </a:r>
            <a:r>
              <a:rPr lang="es-MX" sz="2400" b="1" dirty="0">
                <a:solidFill>
                  <a:schemeClr val="bg2">
                    <a:lumMod val="25000"/>
                  </a:schemeClr>
                </a:solidFill>
                <a:effectLst>
                  <a:outerShdw blurRad="38100" dist="38100" dir="2700000" algn="tl">
                    <a:srgbClr val="000000">
                      <a:alpha val="43137"/>
                    </a:srgbClr>
                  </a:outerShdw>
                </a:effectLst>
                <a:latin typeface="Adobe Caslon Pro"/>
              </a:rPr>
              <a:t>del Servicio Profesional de Carrera</a:t>
            </a:r>
          </a:p>
          <a:p>
            <a:pPr algn="ctr" eaLnBrk="1" hangingPunct="1">
              <a:defRPr/>
            </a:pPr>
            <a:r>
              <a:rPr lang="es-MX" sz="2400" b="1" dirty="0">
                <a:solidFill>
                  <a:schemeClr val="bg2">
                    <a:lumMod val="25000"/>
                  </a:schemeClr>
                </a:solidFill>
                <a:effectLst>
                  <a:outerShdw blurRad="38100" dist="38100" dir="2700000" algn="tl">
                    <a:srgbClr val="000000">
                      <a:alpha val="43137"/>
                    </a:srgbClr>
                  </a:outerShdw>
                </a:effectLst>
                <a:latin typeface="Adobe Caslon Pro"/>
              </a:rPr>
              <a:t>Subsistema de Evaluación del Desempeño</a:t>
            </a:r>
          </a:p>
        </p:txBody>
      </p:sp>
      <p:sp>
        <p:nvSpPr>
          <p:cNvPr id="6" name="Text Box 2"/>
          <p:cNvSpPr txBox="1">
            <a:spLocks noChangeArrowheads="1"/>
          </p:cNvSpPr>
          <p:nvPr/>
        </p:nvSpPr>
        <p:spPr bwMode="auto">
          <a:xfrm>
            <a:off x="7589216" y="6230937"/>
            <a:ext cx="2151062" cy="400110"/>
          </a:xfrm>
          <a:prstGeom prst="rect">
            <a:avLst/>
          </a:prstGeom>
          <a:noFill/>
          <a:ln w="9525">
            <a:noFill/>
            <a:miter lim="800000"/>
            <a:headEnd/>
            <a:tailEnd/>
          </a:ln>
        </p:spPr>
        <p:txBody>
          <a:bodyPr>
            <a:spAutoFit/>
          </a:bodyPr>
          <a:lstStyle/>
          <a:p>
            <a:pPr algn="r">
              <a:defRPr/>
            </a:pPr>
            <a:r>
              <a:rPr lang="es-ES_tradnl" b="1" i="1" u="sng" dirty="0">
                <a:solidFill>
                  <a:schemeClr val="accent3">
                    <a:lumMod val="50000"/>
                  </a:schemeClr>
                </a:solidFill>
                <a:effectLst>
                  <a:outerShdw blurRad="38100" dist="38100" dir="2700000" algn="tl">
                    <a:srgbClr val="000000">
                      <a:alpha val="43137"/>
                    </a:srgbClr>
                  </a:outerShdw>
                </a:effectLst>
                <a:latin typeface="Arial Narrow" pitchFamily="34" charset="0"/>
              </a:rPr>
              <a:t>FEBRERO </a:t>
            </a:r>
            <a:r>
              <a:rPr lang="es-ES_tradnl" b="1" i="1" u="sng" dirty="0" smtClean="0">
                <a:solidFill>
                  <a:schemeClr val="accent3">
                    <a:lumMod val="50000"/>
                  </a:schemeClr>
                </a:solidFill>
                <a:effectLst>
                  <a:outerShdw blurRad="38100" dist="38100" dir="2700000" algn="tl">
                    <a:srgbClr val="000000">
                      <a:alpha val="43137"/>
                    </a:srgbClr>
                  </a:outerShdw>
                </a:effectLst>
                <a:latin typeface="Arial Narrow" pitchFamily="34" charset="0"/>
              </a:rPr>
              <a:t>2015</a:t>
            </a:r>
            <a:endParaRPr lang="es-ES_tradnl" b="1" i="1" u="sng" dirty="0">
              <a:solidFill>
                <a:schemeClr val="accent3">
                  <a:lumMod val="5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CuadroTexto"/>
          <p:cNvSpPr txBox="1">
            <a:spLocks noChangeArrowheads="1"/>
          </p:cNvSpPr>
          <p:nvPr/>
        </p:nvSpPr>
        <p:spPr bwMode="auto">
          <a:xfrm>
            <a:off x="359792" y="396255"/>
            <a:ext cx="945527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MX" sz="2000" dirty="0">
                <a:latin typeface="Adobe Caslon Pro"/>
              </a:rPr>
              <a:t>“</a:t>
            </a:r>
            <a:r>
              <a:rPr lang="es-MX" sz="2000" b="1" dirty="0">
                <a:latin typeface="Adobe Caslon Pro"/>
              </a:rPr>
              <a:t>Peso</a:t>
            </a:r>
            <a:r>
              <a:rPr lang="es-MX" sz="2000" dirty="0">
                <a:latin typeface="Adobe Caslon Pro"/>
              </a:rPr>
              <a:t>” que debes </a:t>
            </a:r>
            <a:r>
              <a:rPr lang="es-MX" sz="2000" dirty="0" smtClean="0">
                <a:latin typeface="Adobe Caslon Pro"/>
              </a:rPr>
              <a:t>tomar </a:t>
            </a:r>
            <a:r>
              <a:rPr lang="es-MX" sz="2000" dirty="0">
                <a:latin typeface="Adobe Caslon Pro"/>
              </a:rPr>
              <a:t>en cuenta las capacidades que tienes marcadas en la descripción y perfil de puesto autorizado.</a:t>
            </a:r>
            <a:endParaRPr lang="es-ES" sz="2000" dirty="0">
              <a:latin typeface="Adobe Caslon Pro"/>
            </a:endParaRPr>
          </a:p>
        </p:txBody>
      </p:sp>
      <p:graphicFrame>
        <p:nvGraphicFramePr>
          <p:cNvPr id="5" name="4 Tabla"/>
          <p:cNvGraphicFramePr>
            <a:graphicFrameLocks noGrp="1"/>
          </p:cNvGraphicFramePr>
          <p:nvPr/>
        </p:nvGraphicFramePr>
        <p:xfrm>
          <a:off x="719832" y="1404367"/>
          <a:ext cx="9001189" cy="4564031"/>
        </p:xfrm>
        <a:graphic>
          <a:graphicData uri="http://schemas.openxmlformats.org/drawingml/2006/table">
            <a:tbl>
              <a:tblPr>
                <a:tableStyleId>{69C7853C-536D-4A76-A0AE-DD22124D55A5}</a:tableStyleId>
              </a:tblPr>
              <a:tblGrid>
                <a:gridCol w="1793520"/>
                <a:gridCol w="1632304"/>
                <a:gridCol w="1115073"/>
                <a:gridCol w="1115073"/>
                <a:gridCol w="1115073"/>
                <a:gridCol w="1115073"/>
                <a:gridCol w="1115073"/>
              </a:tblGrid>
              <a:tr h="563744">
                <a:tc>
                  <a:txBody>
                    <a:bodyPr/>
                    <a:lstStyle/>
                    <a:p>
                      <a:pPr algn="ctr" fontAlgn="ctr"/>
                      <a:r>
                        <a:rPr lang="es-MX" sz="1400" u="none" strike="noStrike" dirty="0">
                          <a:effectLst>
                            <a:outerShdw blurRad="50800" dist="38100" dir="5400000" algn="t" rotWithShape="0">
                              <a:prstClr val="black">
                                <a:alpha val="40000"/>
                              </a:prstClr>
                            </a:outerShdw>
                          </a:effectLst>
                        </a:rPr>
                        <a:t>RANGO</a:t>
                      </a:r>
                      <a:endParaRPr lang="es-MX" sz="14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400" u="none" strike="noStrike">
                          <a:effectLst>
                            <a:outerShdw blurRad="50800" dist="38100" dir="5400000" algn="t" rotWithShape="0">
                              <a:prstClr val="black">
                                <a:alpha val="40000"/>
                              </a:prstClr>
                            </a:outerShdw>
                          </a:effectLst>
                        </a:rPr>
                        <a:t>NIVEL DE COMPORTAMIENTO ASOCIADO</a:t>
                      </a:r>
                      <a:endParaRPr lang="es-MX" sz="14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ctr"/>
                      <a:r>
                        <a:rPr lang="es-MX" sz="1400" u="none" strike="noStrike" dirty="0">
                          <a:effectLst>
                            <a:outerShdw blurRad="50800" dist="38100" dir="5400000" algn="t" rotWithShape="0">
                              <a:prstClr val="black">
                                <a:alpha val="40000"/>
                              </a:prstClr>
                            </a:outerShdw>
                          </a:effectLst>
                        </a:rPr>
                        <a:t>CAPACIDADES</a:t>
                      </a:r>
                      <a:endParaRPr lang="es-MX" sz="14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60173">
                <a:tc>
                  <a:txBody>
                    <a:bodyPr/>
                    <a:lstStyle/>
                    <a:p>
                      <a:pPr algn="ctr" fontAlgn="ctr"/>
                      <a:r>
                        <a:rPr lang="es-MX" sz="1200" u="none" strike="noStrike">
                          <a:effectLst>
                            <a:outerShdw blurRad="50800" dist="38100" dir="5400000" algn="t" rotWithShape="0">
                              <a:prstClr val="black">
                                <a:alpha val="40000"/>
                              </a:prstClr>
                            </a:outerShdw>
                          </a:effectLst>
                        </a:rPr>
                        <a:t>ENLACE</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1</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VISION ESTRATEGICA                                                       10</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10</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ORIENTACION A RESULTADOS                                         35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10</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TRABAJO EN EQUIPO                35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5667">
                <a:tc>
                  <a:txBody>
                    <a:bodyPr/>
                    <a:lstStyle/>
                    <a:p>
                      <a:pPr algn="ctr" fontAlgn="ctr"/>
                      <a:r>
                        <a:rPr lang="es-MX" sz="1200" u="none" strike="noStrike">
                          <a:effectLst>
                            <a:outerShdw blurRad="50800" dist="38100" dir="5400000" algn="t" rotWithShape="0">
                              <a:prstClr val="black">
                                <a:alpha val="40000"/>
                              </a:prstClr>
                            </a:outerShdw>
                          </a:effectLst>
                        </a:rPr>
                        <a:t>JEFE DE DEPARTAMENTO</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2</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err="1">
                          <a:effectLst>
                            <a:outerShdw blurRad="50800" dist="38100" dir="5400000" algn="t" rotWithShape="0">
                              <a:prstClr val="black">
                                <a:alpha val="40000"/>
                              </a:prstClr>
                            </a:outerShdw>
                          </a:effectLst>
                        </a:rPr>
                        <a:t>VISION</a:t>
                      </a:r>
                      <a:r>
                        <a:rPr lang="es-MX" sz="1200" u="none" strike="noStrike" dirty="0">
                          <a:effectLst>
                            <a:outerShdw blurRad="50800" dist="38100" dir="5400000" algn="t" rotWithShape="0">
                              <a:prstClr val="black">
                                <a:alpha val="40000"/>
                              </a:prstClr>
                            </a:outerShdw>
                          </a:effectLst>
                        </a:rPr>
                        <a:t> </a:t>
                      </a:r>
                      <a:r>
                        <a:rPr lang="es-MX" sz="1200" u="none" strike="noStrike" dirty="0" err="1">
                          <a:effectLst>
                            <a:outerShdw blurRad="50800" dist="38100" dir="5400000" algn="t" rotWithShape="0">
                              <a:prstClr val="black">
                                <a:alpha val="40000"/>
                              </a:prstClr>
                            </a:outerShdw>
                          </a:effectLst>
                        </a:rPr>
                        <a:t>ESTRATEGICA</a:t>
                      </a:r>
                      <a:r>
                        <a:rPr lang="es-MX" sz="1200" u="none" strike="noStrike" dirty="0">
                          <a:effectLst>
                            <a:outerShdw blurRad="50800" dist="38100" dir="5400000" algn="t" rotWithShape="0">
                              <a:prstClr val="black">
                                <a:alpha val="40000"/>
                              </a:prstClr>
                            </a:outerShdw>
                          </a:effectLst>
                        </a:rPr>
                        <a:t>             12.5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ORIENTACION A RESULTADOS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TRABAJO EN EQUIPO                   25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2426">
                <a:tc>
                  <a:txBody>
                    <a:bodyPr/>
                    <a:lstStyle/>
                    <a:p>
                      <a:pPr algn="ctr" fontAlgn="ctr"/>
                      <a:r>
                        <a:rPr lang="es-MX" sz="1200" u="none" strike="noStrike">
                          <a:effectLst>
                            <a:outerShdw blurRad="50800" dist="38100" dir="5400000" algn="t" rotWithShape="0">
                              <a:prstClr val="black">
                                <a:alpha val="40000"/>
                              </a:prstClr>
                            </a:outerShdw>
                          </a:effectLst>
                        </a:rPr>
                        <a:t>SUBDIRECTOR</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3</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VISION ESTRATEGICA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ORIENTACION A RESULTADOS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TRABAJO EN EQUIPO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3414">
                <a:tc>
                  <a:txBody>
                    <a:bodyPr/>
                    <a:lstStyle/>
                    <a:p>
                      <a:pPr algn="ctr" fontAlgn="ctr"/>
                      <a:r>
                        <a:rPr lang="es-MX" sz="1200" u="none" strike="noStrike">
                          <a:effectLst>
                            <a:outerShdw blurRad="50800" dist="38100" dir="5400000" algn="t" rotWithShape="0">
                              <a:prstClr val="black">
                                <a:alpha val="40000"/>
                              </a:prstClr>
                            </a:outerShdw>
                          </a:effectLst>
                        </a:rPr>
                        <a:t>DIRECTOR DE AREA</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4</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VISION ESTRATEGICA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ORIENTACION A RESULTADOS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TRABAJO EN EQUIPO                    12.5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7591">
                <a:tc>
                  <a:txBody>
                    <a:bodyPr/>
                    <a:lstStyle/>
                    <a:p>
                      <a:pPr algn="ctr" fontAlgn="ctr"/>
                      <a:r>
                        <a:rPr lang="es-MX" sz="1200" u="none" strike="noStrike">
                          <a:effectLst>
                            <a:outerShdw blurRad="50800" dist="38100" dir="5400000" algn="t" rotWithShape="0">
                              <a:prstClr val="black">
                                <a:alpha val="40000"/>
                              </a:prstClr>
                            </a:outerShdw>
                          </a:effectLst>
                        </a:rPr>
                        <a:t>DIRECTOR GENERAL ADJUNTO</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VISION ESTRATEGICA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ORIENTACION A RESULTADOS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TRABAJO EN EQUIPO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97262">
                <a:tc>
                  <a:txBody>
                    <a:bodyPr/>
                    <a:lstStyle/>
                    <a:p>
                      <a:pPr algn="ctr" fontAlgn="ctr"/>
                      <a:r>
                        <a:rPr lang="es-MX" sz="1200" u="none" strike="noStrike">
                          <a:effectLst>
                            <a:outerShdw blurRad="50800" dist="38100" dir="5400000" algn="t" rotWithShape="0">
                              <a:prstClr val="black">
                                <a:alpha val="40000"/>
                              </a:prstClr>
                            </a:outerShdw>
                          </a:effectLst>
                        </a:rPr>
                        <a:t>DIRECTORGENERAL</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6</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VISION ESTRATEGICA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LIDERAZGO                      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ORIENTACION A RESULTADOS                            25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a:effectLst>
                            <a:outerShdw blurRad="50800" dist="38100" dir="5400000" algn="t" rotWithShape="0">
                              <a:prstClr val="black">
                                <a:alpha val="40000"/>
                              </a:prstClr>
                            </a:outerShdw>
                          </a:effectLst>
                        </a:rPr>
                        <a:t>NEGOCIACION                     12.5</a:t>
                      </a:r>
                      <a:endParaRPr lang="es-MX" sz="1200" b="1" i="0" u="none" strike="noStrike">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200" u="none" strike="noStrike" dirty="0">
                          <a:effectLst>
                            <a:outerShdw blurRad="50800" dist="38100" dir="5400000" algn="t" rotWithShape="0">
                              <a:prstClr val="black">
                                <a:alpha val="40000"/>
                              </a:prstClr>
                            </a:outerShdw>
                          </a:effectLst>
                        </a:rPr>
                        <a:t>TRABAJO EN EQUIPO                    12.5</a:t>
                      </a:r>
                      <a:endParaRPr lang="es-MX" sz="1200" b="1" i="0" u="none" strike="noStrike" dirty="0">
                        <a:solidFill>
                          <a:srgbClr val="000000"/>
                        </a:solidFill>
                        <a:effectLst>
                          <a:outerShdw blurRad="50800" dist="38100" dir="5400000" algn="t" rotWithShape="0">
                            <a:prstClr val="black">
                              <a:alpha val="40000"/>
                            </a:prstClr>
                          </a:outerShdw>
                        </a:effectLst>
                        <a:latin typeface="Arial Narrow" pitchFamily="34" charset="0"/>
                      </a:endParaRPr>
                    </a:p>
                  </a:txBody>
                  <a:tcPr marL="7418" marR="7418" marT="7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137293"/>
            <a:ext cx="9690548" cy="584775"/>
          </a:xfrm>
          <a:prstGeom prst="rect">
            <a:avLst/>
          </a:prstGeom>
          <a:noFill/>
          <a:ln w="9525">
            <a:noFill/>
            <a:miter lim="800000"/>
            <a:headEnd/>
            <a:tailEnd/>
          </a:ln>
        </p:spPr>
        <p:txBody>
          <a:bodyPr wrap="square">
            <a:spAutoFit/>
          </a:bodyPr>
          <a:lstStyle/>
          <a:p>
            <a:pPr algn="ctr">
              <a:defRPr/>
            </a:pP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Capacitación Acreditada (En su caso)</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7" name="Rectangle 2"/>
          <p:cNvSpPr txBox="1">
            <a:spLocks noChangeArrowheads="1"/>
          </p:cNvSpPr>
          <p:nvPr/>
        </p:nvSpPr>
        <p:spPr>
          <a:xfrm>
            <a:off x="182528" y="1351739"/>
            <a:ext cx="3143272" cy="285001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80000"/>
              </a:lnSpc>
              <a:spcBef>
                <a:spcPct val="20000"/>
              </a:spcBef>
              <a:defRPr/>
            </a:pPr>
            <a:r>
              <a:rPr lang="es-ES" sz="1600" b="1" dirty="0">
                <a:solidFill>
                  <a:schemeClr val="tx1"/>
                </a:solidFill>
                <a:latin typeface="Adobe Caslon Pro"/>
              </a:rPr>
              <a:t>El servidor público evaluado con su evaluador (Jefe Inmediato Superior), describirán en el espacio que corresponda los eventos de capacitación recibidos durante el ejercicio </a:t>
            </a:r>
            <a:r>
              <a:rPr lang="es-ES" sz="1600" b="1" dirty="0" smtClean="0">
                <a:solidFill>
                  <a:schemeClr val="tx1"/>
                </a:solidFill>
                <a:latin typeface="Adobe Caslon Pro"/>
              </a:rPr>
              <a:t>2014, </a:t>
            </a:r>
            <a:r>
              <a:rPr lang="es-ES" sz="1600" b="1" dirty="0">
                <a:solidFill>
                  <a:schemeClr val="tx1"/>
                </a:solidFill>
                <a:latin typeface="Adobe Caslon Pro"/>
              </a:rPr>
              <a:t>así como de las calificaciones con las que acreditaron dichos eventos.</a:t>
            </a:r>
          </a:p>
          <a:p>
            <a:pPr indent="-266700" algn="ctr">
              <a:lnSpc>
                <a:spcPct val="80000"/>
              </a:lnSpc>
              <a:spcBef>
                <a:spcPct val="20000"/>
              </a:spcBef>
              <a:defRPr/>
            </a:pPr>
            <a:endParaRPr lang="es-MX" sz="1600" b="1" dirty="0">
              <a:solidFill>
                <a:schemeClr val="tx1"/>
              </a:solidFill>
              <a:latin typeface="Adobe Caslon Pro"/>
            </a:endParaRPr>
          </a:p>
          <a:p>
            <a:pPr indent="-266700" algn="ctr">
              <a:lnSpc>
                <a:spcPct val="80000"/>
              </a:lnSpc>
              <a:spcBef>
                <a:spcPct val="20000"/>
              </a:spcBef>
              <a:defRPr/>
            </a:pPr>
            <a:endParaRPr lang="es-ES" sz="1600" b="1" dirty="0">
              <a:solidFill>
                <a:schemeClr val="tx1"/>
              </a:solidFill>
              <a:latin typeface="Adobe Caslon Pro"/>
            </a:endParaRPr>
          </a:p>
          <a:p>
            <a:pPr indent="-266700" algn="ctr">
              <a:lnSpc>
                <a:spcPct val="80000"/>
              </a:lnSpc>
              <a:spcBef>
                <a:spcPct val="20000"/>
              </a:spcBef>
              <a:defRPr/>
            </a:pPr>
            <a:endParaRPr lang="es-ES" sz="1600" b="1" dirty="0">
              <a:solidFill>
                <a:schemeClr val="tx1"/>
              </a:solidFill>
              <a:latin typeface="Adobe Caslon Pro"/>
            </a:endParaRPr>
          </a:p>
          <a:p>
            <a:pPr indent="-266700" algn="ctr">
              <a:lnSpc>
                <a:spcPct val="80000"/>
              </a:lnSpc>
              <a:spcBef>
                <a:spcPct val="20000"/>
              </a:spcBef>
              <a:defRPr/>
            </a:pPr>
            <a:endParaRPr lang="es-ES" sz="1600" b="1" dirty="0">
              <a:solidFill>
                <a:schemeClr val="tx1"/>
              </a:solidFill>
              <a:latin typeface="Adobe Caslon Pro"/>
            </a:endParaRPr>
          </a:p>
        </p:txBody>
      </p:sp>
      <p:sp>
        <p:nvSpPr>
          <p:cNvPr id="9" name="8 CuadroTexto"/>
          <p:cNvSpPr txBox="1"/>
          <p:nvPr/>
        </p:nvSpPr>
        <p:spPr>
          <a:xfrm>
            <a:off x="182529" y="4515419"/>
            <a:ext cx="3143272" cy="92948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80000"/>
              </a:lnSpc>
              <a:spcBef>
                <a:spcPct val="20000"/>
              </a:spcBef>
              <a:defRPr/>
            </a:pPr>
            <a:r>
              <a:rPr lang="es-MX" sz="1600" b="1" dirty="0">
                <a:solidFill>
                  <a:schemeClr val="tx1"/>
                </a:solidFill>
                <a:latin typeface="Adobe Caslon Pro"/>
              </a:rPr>
              <a:t>Promediarán los resultados y asentarán el promedio en una escala de 0 – 100.</a:t>
            </a:r>
            <a:endParaRPr lang="es-ES" sz="1600" b="1" dirty="0">
              <a:solidFill>
                <a:schemeClr val="tx1"/>
              </a:solidFill>
              <a:latin typeface="Adobe Caslon Pro"/>
            </a:endParaRPr>
          </a:p>
          <a:p>
            <a:pPr algn="ctr">
              <a:lnSpc>
                <a:spcPct val="80000"/>
              </a:lnSpc>
              <a:spcBef>
                <a:spcPct val="20000"/>
              </a:spcBef>
              <a:defRPr/>
            </a:pPr>
            <a:endParaRPr lang="es-ES" sz="1600" b="1" dirty="0">
              <a:solidFill>
                <a:schemeClr val="tx1"/>
              </a:solidFill>
              <a:latin typeface="Adobe Caslon Pro"/>
            </a:endParaRPr>
          </a:p>
        </p:txBody>
      </p:sp>
      <p:pic>
        <p:nvPicPr>
          <p:cNvPr id="10" name="6 Imag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28144" y="756295"/>
            <a:ext cx="6336704" cy="568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13 Conector angular"/>
          <p:cNvCxnSpPr>
            <a:cxnSpLocks noChangeShapeType="1"/>
          </p:cNvCxnSpPr>
          <p:nvPr/>
        </p:nvCxnSpPr>
        <p:spPr bwMode="auto">
          <a:xfrm>
            <a:off x="3254362" y="2494747"/>
            <a:ext cx="2938078" cy="1262866"/>
          </a:xfrm>
          <a:prstGeom prst="bentConnector3">
            <a:avLst>
              <a:gd name="adj1" fmla="val 50000"/>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2" name="15 Conector angular"/>
          <p:cNvCxnSpPr>
            <a:cxnSpLocks noChangeShapeType="1"/>
          </p:cNvCxnSpPr>
          <p:nvPr/>
        </p:nvCxnSpPr>
        <p:spPr bwMode="auto">
          <a:xfrm flipV="1">
            <a:off x="3240111" y="4709319"/>
            <a:ext cx="5688633" cy="184944"/>
          </a:xfrm>
          <a:prstGeom prst="bentConnector3">
            <a:avLst>
              <a:gd name="adj1" fmla="val 50000"/>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4" name="9 CuadroTexto"/>
          <p:cNvSpPr txBox="1">
            <a:spLocks noChangeArrowheads="1"/>
          </p:cNvSpPr>
          <p:nvPr/>
        </p:nvSpPr>
        <p:spPr bwMode="auto">
          <a:xfrm>
            <a:off x="227012" y="753760"/>
            <a:ext cx="3013099"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s-MX" sz="1600" dirty="0"/>
              <a:t>Pestaña: </a:t>
            </a:r>
            <a:r>
              <a:rPr lang="es-MX" sz="1600" dirty="0" err="1"/>
              <a:t>vcai</a:t>
            </a:r>
            <a:r>
              <a:rPr lang="es-MX" sz="1600" dirty="0"/>
              <a:t>-CAPACITACIÓN</a:t>
            </a:r>
            <a:endParaRPr lang="es-ES" sz="1600" dirty="0"/>
          </a:p>
        </p:txBody>
      </p:sp>
      <p:sp>
        <p:nvSpPr>
          <p:cNvPr id="13" name="12 Llamada de nube"/>
          <p:cNvSpPr/>
          <p:nvPr/>
        </p:nvSpPr>
        <p:spPr>
          <a:xfrm>
            <a:off x="7183452" y="5923771"/>
            <a:ext cx="2357454" cy="857256"/>
          </a:xfrm>
          <a:prstGeom prst="cloudCallout">
            <a:avLst>
              <a:gd name="adj1" fmla="val 30884"/>
              <a:gd name="adj2" fmla="val -21826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900" b="1" dirty="0" smtClean="0">
                <a:solidFill>
                  <a:schemeClr val="tx1"/>
                </a:solidFill>
              </a:rPr>
              <a:t>SI EL SPC PARTICIPÓ EN CURSOS NO OLVIDES INTEGRAR LA CALIFICACIÓN</a:t>
            </a:r>
            <a:endParaRPr lang="es-MX" sz="900" b="1" dirty="0">
              <a:solidFill>
                <a:schemeClr val="tx1"/>
              </a:solidFill>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52239"/>
            <a:ext cx="9690548" cy="954107"/>
          </a:xfrm>
          <a:prstGeom prst="rect">
            <a:avLst/>
          </a:prstGeom>
          <a:noFill/>
          <a:ln w="9525">
            <a:noFill/>
            <a:miter lim="800000"/>
            <a:headEnd/>
            <a:tailEnd/>
          </a:ln>
        </p:spPr>
        <p:txBody>
          <a:bodyPr wrap="square">
            <a:spAutoFit/>
          </a:bodyPr>
          <a:lstStyle/>
          <a:p>
            <a:pPr algn="ctr">
              <a:defRPr/>
            </a:pPr>
            <a:r>
              <a:rPr lang="es-ES" sz="2800" b="1" dirty="0" smtClean="0">
                <a:solidFill>
                  <a:schemeClr val="accent3">
                    <a:lumMod val="50000"/>
                  </a:schemeClr>
                </a:solidFill>
                <a:effectLst>
                  <a:outerShdw blurRad="38100" dist="38100" dir="2700000" algn="tl">
                    <a:srgbClr val="000000">
                      <a:alpha val="43137"/>
                    </a:srgbClr>
                  </a:outerShdw>
                </a:effectLst>
                <a:latin typeface="Adobe Caslon Pro"/>
              </a:rPr>
              <a:t>Evaluación de Actividades Extraordinarias y Aportaciones Destacadas</a:t>
            </a:r>
            <a:endParaRPr lang="es-ES" sz="28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27" name="26 Rectángulo"/>
          <p:cNvSpPr/>
          <p:nvPr/>
        </p:nvSpPr>
        <p:spPr>
          <a:xfrm>
            <a:off x="1799952" y="6300911"/>
            <a:ext cx="8064896" cy="246221"/>
          </a:xfrm>
          <a:prstGeom prst="rect">
            <a:avLst/>
          </a:prstGeom>
        </p:spPr>
        <p:txBody>
          <a:bodyPr wrap="square">
            <a:spAutoFit/>
          </a:bodyPr>
          <a:lstStyle/>
          <a:p>
            <a:pPr algn="r"/>
            <a:r>
              <a:rPr lang="es-ES" sz="1000" i="1" dirty="0" smtClean="0">
                <a:latin typeface="Adobe Caslon Pro"/>
              </a:rPr>
              <a:t>Numeral 56.5 Frac. III.</a:t>
            </a:r>
            <a:r>
              <a:rPr lang="es-MX" sz="1000" i="1" dirty="0" smtClean="0">
                <a:latin typeface="Adobe Caslon Pro"/>
              </a:rPr>
              <a:t>, Incisos c) y d). Acuerdo por el que se emiten las Disposiciones en las materias de Recursos Humanos.</a:t>
            </a:r>
          </a:p>
        </p:txBody>
      </p:sp>
      <p:graphicFrame>
        <p:nvGraphicFramePr>
          <p:cNvPr id="17" name="16 Diagrama"/>
          <p:cNvGraphicFramePr/>
          <p:nvPr/>
        </p:nvGraphicFramePr>
        <p:xfrm>
          <a:off x="-792336" y="1332359"/>
          <a:ext cx="9145016" cy="448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17 Elipse"/>
          <p:cNvSpPr/>
          <p:nvPr/>
        </p:nvSpPr>
        <p:spPr>
          <a:xfrm>
            <a:off x="6840512" y="1260351"/>
            <a:ext cx="3240113" cy="48245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dirty="0" smtClean="0">
                <a:solidFill>
                  <a:schemeClr val="tx1"/>
                </a:solidFill>
                <a:latin typeface="Adobe Caslon Pro" pitchFamily="18" charset="0"/>
              </a:rPr>
              <a:t>El puntaje derivado de la valoración de actividades extraordinarias y de las aportaciones destacadas será evaluado por el superior jerárquico o supervisor directo del evaluado y deberán contar con el visto bueno del Titular de la Unidad.</a:t>
            </a:r>
          </a:p>
          <a:p>
            <a:pPr algn="ctr"/>
            <a:endParaRPr lang="es-MX" sz="1200" b="1" dirty="0" smtClean="0">
              <a:solidFill>
                <a:schemeClr val="tx1"/>
              </a:solidFill>
              <a:latin typeface="Adobe Caslon Pro" pitchFamily="18" charset="0"/>
            </a:endParaRPr>
          </a:p>
          <a:p>
            <a:pPr algn="ctr"/>
            <a:r>
              <a:rPr lang="es-MX" sz="1200" b="1" dirty="0" smtClean="0">
                <a:solidFill>
                  <a:schemeClr val="tx1"/>
                </a:solidFill>
                <a:latin typeface="Adobe Caslon Pro" pitchFamily="18" charset="0"/>
              </a:rPr>
              <a:t>Asimismo, deberán contar con evidencia documental que permita su eventual verificación.</a:t>
            </a:r>
          </a:p>
          <a:p>
            <a:pPr algn="ctr"/>
            <a:endParaRPr lang="es-MX" sz="1200" b="1" dirty="0" smtClean="0">
              <a:solidFill>
                <a:schemeClr val="tx1"/>
              </a:solidFill>
              <a:latin typeface="Adobe Caslon Pro" pitchFamily="18" charset="0"/>
            </a:endParaRPr>
          </a:p>
          <a:p>
            <a:pPr algn="ctr"/>
            <a:endParaRPr lang="es-MX" sz="1200" dirty="0" smtClean="0"/>
          </a:p>
          <a:p>
            <a:pPr algn="ctr"/>
            <a:endParaRPr lang="es-MX" sz="1200" dirty="0"/>
          </a:p>
        </p:txBody>
      </p:sp>
    </p:spTree>
    <p:extLst>
      <p:ext uri="{BB962C8B-B14F-4D97-AF65-F5344CB8AC3E}">
        <p14:creationId xmlns:p14="http://schemas.microsoft.com/office/powerpoint/2010/main" xmlns="" val="104313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253966" y="137293"/>
            <a:ext cx="9690548" cy="954107"/>
          </a:xfrm>
          <a:prstGeom prst="rect">
            <a:avLst/>
          </a:prstGeom>
          <a:noFill/>
          <a:ln w="9525">
            <a:noFill/>
            <a:miter lim="800000"/>
            <a:headEnd/>
            <a:tailEnd/>
          </a:ln>
        </p:spPr>
        <p:txBody>
          <a:bodyPr wrap="square">
            <a:spAutoFit/>
          </a:bodyPr>
          <a:lstStyle/>
          <a:p>
            <a:pPr algn="ctr">
              <a:defRPr/>
            </a:pPr>
            <a:r>
              <a:rPr lang="es-ES" sz="2800" b="1" dirty="0" smtClean="0">
                <a:solidFill>
                  <a:schemeClr val="accent3">
                    <a:lumMod val="50000"/>
                  </a:schemeClr>
                </a:solidFill>
                <a:effectLst>
                  <a:outerShdw blurRad="38100" dist="38100" dir="2700000" algn="tl">
                    <a:srgbClr val="000000">
                      <a:alpha val="43137"/>
                    </a:srgbClr>
                  </a:outerShdw>
                </a:effectLst>
                <a:latin typeface="Adobe Caslon Pro"/>
              </a:rPr>
              <a:t>Evaluaciones de Aportaciones Destacadas, que aplica el Superior Jerárquico</a:t>
            </a:r>
            <a:endParaRPr lang="es-ES" sz="28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5" name="4 Rectángulo"/>
          <p:cNvSpPr/>
          <p:nvPr/>
        </p:nvSpPr>
        <p:spPr>
          <a:xfrm>
            <a:off x="182528" y="1137425"/>
            <a:ext cx="9715568" cy="5601533"/>
          </a:xfrm>
          <a:prstGeom prst="rect">
            <a:avLst/>
          </a:prstGeom>
        </p:spPr>
        <p:txBody>
          <a:bodyPr wrap="square">
            <a:spAutoFit/>
          </a:bodyPr>
          <a:lstStyle/>
          <a:p>
            <a:pPr algn="just">
              <a:defRPr/>
            </a:pPr>
            <a:r>
              <a:rPr lang="es-ES_tradnl" kern="0" dirty="0">
                <a:latin typeface="Adobe Caslon Pro"/>
              </a:rPr>
              <a:t>Sólo serán consideradas para quienes las hayan realizado, conforme a lo siguiente:</a:t>
            </a:r>
          </a:p>
          <a:p>
            <a:pPr algn="just">
              <a:defRPr/>
            </a:pPr>
            <a:endParaRPr lang="es-MX" sz="1800" dirty="0">
              <a:latin typeface="Adobe Caslon Pro"/>
            </a:endParaRPr>
          </a:p>
          <a:p>
            <a:pPr marL="361950" indent="-276225" algn="just">
              <a:defRPr/>
            </a:pPr>
            <a:r>
              <a:rPr lang="es-ES" sz="1800" dirty="0" smtClean="0">
                <a:latin typeface="Adobe Caslon Pro"/>
              </a:rPr>
              <a:t>1° La </a:t>
            </a:r>
            <a:r>
              <a:rPr lang="es-ES" sz="1800" dirty="0">
                <a:latin typeface="Adobe Caslon Pro"/>
              </a:rPr>
              <a:t>calificación de la evaluación de metas individuales del servidor público </a:t>
            </a:r>
            <a:r>
              <a:rPr lang="es-ES" sz="1800" dirty="0" smtClean="0">
                <a:latin typeface="Adobe Caslon Pro"/>
              </a:rPr>
              <a:t>es equivalente </a:t>
            </a:r>
            <a:r>
              <a:rPr lang="es-ES" sz="1800" dirty="0">
                <a:latin typeface="Adobe Caslon Pro"/>
              </a:rPr>
              <a:t>a desempeño satisfactorio o </a:t>
            </a:r>
            <a:r>
              <a:rPr lang="es-ES" sz="1800" dirty="0" smtClean="0">
                <a:latin typeface="Adobe Caslon Pro"/>
              </a:rPr>
              <a:t>superior.</a:t>
            </a:r>
          </a:p>
          <a:p>
            <a:pPr marL="361950" indent="-276225" algn="just">
              <a:defRPr/>
            </a:pPr>
            <a:endParaRPr lang="es-ES" sz="800" dirty="0" smtClean="0">
              <a:latin typeface="Adobe Caslon Pro"/>
            </a:endParaRPr>
          </a:p>
          <a:p>
            <a:pPr marL="361950" indent="-276225" algn="just">
              <a:defRPr/>
            </a:pPr>
            <a:r>
              <a:rPr lang="es-ES" sz="1800" dirty="0" smtClean="0">
                <a:latin typeface="Adobe Caslon Pro"/>
              </a:rPr>
              <a:t>2° La aportación destacada no es una actividad o acción contemplada en algún otro rubro de la evaluación del desempeño.</a:t>
            </a:r>
          </a:p>
          <a:p>
            <a:pPr marL="361950" indent="-276225" algn="just">
              <a:defRPr/>
            </a:pPr>
            <a:endParaRPr lang="es-ES" sz="800" dirty="0" smtClean="0">
              <a:latin typeface="Adobe Caslon Pro"/>
            </a:endParaRPr>
          </a:p>
          <a:p>
            <a:pPr marL="361950" indent="-276225" algn="just">
              <a:defRPr/>
            </a:pPr>
            <a:r>
              <a:rPr lang="es-ES" sz="1800" dirty="0" smtClean="0">
                <a:latin typeface="Adobe Caslon Pro"/>
              </a:rPr>
              <a:t>3° Se trata de una acción voluntaria no contemplada inicialmente en los planes y programas de trabajo, ni solicitada expresamente por los superiores del evaluado.</a:t>
            </a:r>
          </a:p>
          <a:p>
            <a:pPr marL="361950" indent="-276225" algn="just">
              <a:defRPr/>
            </a:pPr>
            <a:endParaRPr lang="es-ES" sz="800" dirty="0">
              <a:latin typeface="Adobe Caslon Pro"/>
            </a:endParaRPr>
          </a:p>
          <a:p>
            <a:pPr marL="361950" indent="-276225" algn="just">
              <a:defRPr/>
            </a:pPr>
            <a:r>
              <a:rPr lang="es-ES" sz="1800" dirty="0">
                <a:latin typeface="Adobe Caslon Pro"/>
              </a:rPr>
              <a:t>4° La aportación mejoró, facilitó, optimizó o fortaleció las funciones de los compañeros de trabajo, el logro de metas estratégicas o aportó beneficio a la ciudadanía.</a:t>
            </a:r>
          </a:p>
          <a:p>
            <a:pPr marL="361950" indent="-276225" algn="just">
              <a:defRPr/>
            </a:pPr>
            <a:endParaRPr lang="es-ES" sz="800" dirty="0">
              <a:latin typeface="Adobe Caslon Pro"/>
            </a:endParaRPr>
          </a:p>
          <a:p>
            <a:pPr marL="361950" indent="-276225" algn="just">
              <a:defRPr/>
            </a:pPr>
            <a:r>
              <a:rPr lang="es-ES" sz="1800" dirty="0">
                <a:latin typeface="Adobe Caslon Pro"/>
              </a:rPr>
              <a:t>5° La aportación destacada no generó presiones presupuestales adicionales.</a:t>
            </a:r>
          </a:p>
          <a:p>
            <a:pPr marL="361950" indent="-276225" algn="just">
              <a:defRPr/>
            </a:pPr>
            <a:endParaRPr lang="es-ES" sz="800" dirty="0">
              <a:latin typeface="Adobe Caslon Pro"/>
            </a:endParaRPr>
          </a:p>
          <a:p>
            <a:pPr marL="361950" indent="-276225" algn="just">
              <a:defRPr/>
            </a:pPr>
            <a:r>
              <a:rPr lang="es-ES" sz="1800" dirty="0">
                <a:latin typeface="Adobe Caslon Pro"/>
              </a:rPr>
              <a:t>6° La aportación destacada no perjudicó o afectó negativamente los objetivos de otra área o UR.</a:t>
            </a:r>
          </a:p>
          <a:p>
            <a:pPr marL="361950" indent="-276225" algn="just">
              <a:defRPr/>
            </a:pPr>
            <a:endParaRPr lang="es-ES" sz="800" dirty="0">
              <a:latin typeface="Adobe Caslon Pro"/>
            </a:endParaRPr>
          </a:p>
          <a:p>
            <a:pPr marL="361950" indent="-276225" algn="just">
              <a:defRPr/>
            </a:pPr>
            <a:r>
              <a:rPr lang="es-ES" sz="1800" dirty="0">
                <a:latin typeface="Adobe Caslon Pro"/>
              </a:rPr>
              <a:t>7° La aportación destacada fue, en su momento, consultada e informada oportunamente con los superiores y contó con su aprobación. 	</a:t>
            </a:r>
          </a:p>
        </p:txBody>
      </p:sp>
    </p:spTree>
    <p:extLst>
      <p:ext uri="{BB962C8B-B14F-4D97-AF65-F5344CB8AC3E}">
        <p14:creationId xmlns="" xmlns:p14="http://schemas.microsoft.com/office/powerpoint/2010/main" val="137955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482600" y="33923"/>
            <a:ext cx="9690548" cy="584775"/>
          </a:xfrm>
          <a:prstGeom prst="rect">
            <a:avLst/>
          </a:prstGeom>
          <a:noFill/>
          <a:ln w="9525">
            <a:noFill/>
            <a:miter lim="800000"/>
            <a:headEnd/>
            <a:tailEnd/>
          </a:ln>
        </p:spPr>
        <p:txBody>
          <a:bodyPr wrap="square">
            <a:spAutoFit/>
          </a:bodyPr>
          <a:lstStyle/>
          <a:p>
            <a:pPr algn="ctr">
              <a:defRPr/>
            </a:pP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Resumen Personal</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pic>
        <p:nvPicPr>
          <p:cNvPr id="13" name="10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7012" y="690563"/>
            <a:ext cx="6109443" cy="5898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14 Cerrar llave"/>
          <p:cNvSpPr/>
          <p:nvPr/>
        </p:nvSpPr>
        <p:spPr bwMode="auto">
          <a:xfrm>
            <a:off x="6336455" y="1764407"/>
            <a:ext cx="182563" cy="2774950"/>
          </a:xfrm>
          <a:prstGeom prst="rightBrace">
            <a:avLst/>
          </a:prstGeom>
          <a:ln>
            <a:solidFill>
              <a:schemeClr val="tx1"/>
            </a:solidFill>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MX">
              <a:latin typeface="Arial" charset="0"/>
            </a:endParaRPr>
          </a:p>
        </p:txBody>
      </p:sp>
      <p:cxnSp>
        <p:nvCxnSpPr>
          <p:cNvPr id="16" name="23 Forma"/>
          <p:cNvCxnSpPr/>
          <p:nvPr/>
        </p:nvCxnSpPr>
        <p:spPr bwMode="auto">
          <a:xfrm rot="5400000">
            <a:off x="6200224" y="1703289"/>
            <a:ext cx="1801812" cy="1095375"/>
          </a:xfrm>
          <a:prstGeom prst="bentConnector4">
            <a:avLst>
              <a:gd name="adj1" fmla="val 11497"/>
              <a:gd name="adj2" fmla="val 83478"/>
            </a:avLst>
          </a:prstGeom>
          <a:ln>
            <a:solidFill>
              <a:schemeClr val="tx1"/>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7" name="16 Conector angular"/>
          <p:cNvCxnSpPr/>
          <p:nvPr/>
        </p:nvCxnSpPr>
        <p:spPr bwMode="auto">
          <a:xfrm rot="10800000" flipV="1">
            <a:off x="5040312" y="3948495"/>
            <a:ext cx="1789112" cy="1141412"/>
          </a:xfrm>
          <a:prstGeom prst="bentConnector3">
            <a:avLst>
              <a:gd name="adj1" fmla="val 8474"/>
            </a:avLst>
          </a:prstGeom>
          <a:ln>
            <a:solidFill>
              <a:schemeClr val="tx1"/>
            </a:solidFill>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8" name="17 CuadroTexto"/>
          <p:cNvSpPr txBox="1"/>
          <p:nvPr/>
        </p:nvSpPr>
        <p:spPr>
          <a:xfrm>
            <a:off x="6826262" y="851673"/>
            <a:ext cx="2479019" cy="486287"/>
          </a:xfrm>
          <a:prstGeom prst="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80000"/>
              </a:lnSpc>
              <a:spcBef>
                <a:spcPct val="20000"/>
              </a:spcBef>
              <a:defRPr/>
            </a:pPr>
            <a:r>
              <a:rPr lang="es-MX" sz="1600" b="1" dirty="0">
                <a:solidFill>
                  <a:schemeClr val="tx1"/>
                </a:solidFill>
                <a:latin typeface="Adobe Caslon Pro"/>
              </a:rPr>
              <a:t>Sumatoria de los puntajes</a:t>
            </a:r>
          </a:p>
        </p:txBody>
      </p:sp>
      <p:sp>
        <p:nvSpPr>
          <p:cNvPr id="19" name="18 CuadroTexto"/>
          <p:cNvSpPr txBox="1"/>
          <p:nvPr/>
        </p:nvSpPr>
        <p:spPr>
          <a:xfrm>
            <a:off x="6847573" y="1766858"/>
            <a:ext cx="2921833" cy="435811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defPPr>
              <a:defRPr lang="es-MX"/>
            </a:defPPr>
            <a:lvl1pPr algn="ctr">
              <a:defRPr sz="1800">
                <a:latin typeface="Arial" charset="0"/>
              </a:defRPr>
            </a:lvl1pPr>
          </a:lstStyle>
          <a:p>
            <a:pPr algn="just">
              <a:lnSpc>
                <a:spcPct val="80000"/>
              </a:lnSpc>
              <a:spcBef>
                <a:spcPct val="20000"/>
              </a:spcBef>
              <a:defRPr/>
            </a:pPr>
            <a:r>
              <a:rPr lang="es-MX" sz="1400" b="1" dirty="0">
                <a:solidFill>
                  <a:schemeClr val="tx1"/>
                </a:solidFill>
                <a:latin typeface="Adobe Caslon Pro"/>
              </a:rPr>
              <a:t>En la sección de ACCIONES CORRECTIVAS O DE MEJORA se deberá registrar las acciones a seguir en el caso de que el evaluado obtenga  puntaje de NO SATISFACTORIO*, lo siguiente: </a:t>
            </a:r>
          </a:p>
          <a:p>
            <a:pPr>
              <a:lnSpc>
                <a:spcPct val="80000"/>
              </a:lnSpc>
              <a:spcBef>
                <a:spcPct val="20000"/>
              </a:spcBef>
              <a:defRPr/>
            </a:pPr>
            <a:endParaRPr lang="es-MX" sz="1400" b="1"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b="1" dirty="0">
                <a:solidFill>
                  <a:schemeClr val="tx1"/>
                </a:solidFill>
                <a:latin typeface="Adobe Caslon Pro"/>
              </a:rPr>
              <a:t>Reuniones de seguimiento</a:t>
            </a:r>
            <a:r>
              <a:rPr lang="es-MX" sz="1400" b="1" dirty="0" smtClean="0">
                <a:solidFill>
                  <a:schemeClr val="tx1"/>
                </a:solidFill>
                <a:latin typeface="Adobe Caslon Pro"/>
              </a:rPr>
              <a:t>.</a:t>
            </a:r>
            <a:endParaRPr lang="es-MX" sz="1400" b="1"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b="1" dirty="0">
                <a:solidFill>
                  <a:schemeClr val="tx1"/>
                </a:solidFill>
                <a:latin typeface="Adobe Caslon Pro"/>
              </a:rPr>
              <a:t>Cursos adicionales de capacitación</a:t>
            </a:r>
            <a:r>
              <a:rPr lang="es-MX" sz="1400" b="1" dirty="0" smtClean="0">
                <a:solidFill>
                  <a:schemeClr val="tx1"/>
                </a:solidFill>
                <a:latin typeface="Adobe Caslon Pro"/>
              </a:rPr>
              <a:t>.</a:t>
            </a:r>
            <a:endParaRPr lang="es-MX" sz="1400" b="1"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b="1" dirty="0">
                <a:solidFill>
                  <a:schemeClr val="tx1"/>
                </a:solidFill>
                <a:latin typeface="Adobe Caslon Pro"/>
              </a:rPr>
              <a:t>Evaluaciones individuales (entre los 3 y 6 meses siguientes</a:t>
            </a:r>
            <a:r>
              <a:rPr lang="es-MX" sz="1400" b="1" dirty="0" smtClean="0">
                <a:solidFill>
                  <a:schemeClr val="tx1"/>
                </a:solidFill>
                <a:latin typeface="Adobe Caslon Pro"/>
              </a:rPr>
              <a:t>)</a:t>
            </a:r>
            <a:endParaRPr lang="es-MX" sz="1400" b="1"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b="1" dirty="0">
                <a:solidFill>
                  <a:schemeClr val="tx1"/>
                </a:solidFill>
                <a:latin typeface="Adobe Caslon Pro"/>
              </a:rPr>
              <a:t> Cualquier otra medida que tienda a mejorar los resultados de su evaluación. </a:t>
            </a:r>
          </a:p>
          <a:p>
            <a:pPr algn="just">
              <a:lnSpc>
                <a:spcPct val="80000"/>
              </a:lnSpc>
              <a:spcBef>
                <a:spcPct val="20000"/>
              </a:spcBef>
              <a:defRPr/>
            </a:pPr>
            <a:endParaRPr lang="es-MX" sz="1400" b="1" dirty="0">
              <a:solidFill>
                <a:schemeClr val="tx1"/>
              </a:solidFill>
              <a:latin typeface="Adobe Caslon Pro"/>
            </a:endParaRPr>
          </a:p>
          <a:p>
            <a:pPr algn="just">
              <a:lnSpc>
                <a:spcPct val="80000"/>
              </a:lnSpc>
              <a:spcBef>
                <a:spcPct val="20000"/>
              </a:spcBef>
              <a:defRPr/>
            </a:pPr>
            <a:r>
              <a:rPr lang="es-MX" sz="1400" b="1" dirty="0">
                <a:solidFill>
                  <a:schemeClr val="tx1"/>
                </a:solidFill>
                <a:latin typeface="Adobe Caslon Pro"/>
              </a:rPr>
              <a:t>El requisitado de este apartado no es exclusivo del puntaje No Satisfactorio, también puedes realizar observaciones con otros puntajes.</a:t>
            </a:r>
            <a:endParaRPr lang="es-ES" sz="1400" b="1" dirty="0">
              <a:solidFill>
                <a:schemeClr val="tx1"/>
              </a:solidFill>
              <a:latin typeface="Adobe Caslon Pro"/>
            </a:endParaRPr>
          </a:p>
        </p:txBody>
      </p:sp>
      <p:sp>
        <p:nvSpPr>
          <p:cNvPr id="9" name="8 CuadroTexto"/>
          <p:cNvSpPr txBox="1"/>
          <p:nvPr/>
        </p:nvSpPr>
        <p:spPr>
          <a:xfrm>
            <a:off x="5976416" y="6372919"/>
            <a:ext cx="3968743" cy="1061829"/>
          </a:xfrm>
          <a:prstGeom prst="rect">
            <a:avLst/>
          </a:prstGeom>
          <a:solidFill>
            <a:schemeClr val="bg2">
              <a:lumMod val="40000"/>
              <a:lumOff val="60000"/>
            </a:schemeClr>
          </a:solidFill>
        </p:spPr>
        <p:txBody>
          <a:bodyPr wrap="square">
            <a:spAutoFit/>
          </a:bodyPr>
          <a:lstStyle/>
          <a:p>
            <a:pPr algn="just">
              <a:defRPr/>
            </a:pPr>
            <a:r>
              <a:rPr lang="es-MX" sz="900" b="1" dirty="0">
                <a:latin typeface="Adobe Caslon Pro"/>
              </a:rPr>
              <a:t>* Se aplicará de conformidad al Artículo 60 de la Ley del SPC en su fracción VII: “</a:t>
            </a:r>
            <a:r>
              <a:rPr lang="es-ES" sz="900" dirty="0">
                <a:latin typeface="Adobe Caslon Pro"/>
              </a:rPr>
              <a:t>El nombramiento de los servidores profesionales de carrera dejará de surtir efectos sin responsabilidad para las dependencias, por las siguientes causas: Cuando el resultado de su evaluación del desempeño sea deficiente, en los términos que señale el Reglamento”.</a:t>
            </a:r>
          </a:p>
          <a:p>
            <a:pPr algn="just">
              <a:defRPr/>
            </a:pPr>
            <a:endParaRPr lang="es-MX" sz="900" b="1" dirty="0">
              <a:solidFill>
                <a:srgbClr val="FF0000"/>
              </a:solidFill>
              <a:latin typeface="Adobe Caslon Pro"/>
            </a:endParaRPr>
          </a:p>
        </p:txBody>
      </p:sp>
    </p:spTree>
    <p:extLst>
      <p:ext uri="{BB962C8B-B14F-4D97-AF65-F5344CB8AC3E}">
        <p14:creationId xmlns="" xmlns:p14="http://schemas.microsoft.com/office/powerpoint/2010/main" val="2103957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143768" y="252239"/>
            <a:ext cx="2345979" cy="584775"/>
          </a:xfrm>
          <a:prstGeom prst="rect">
            <a:avLst/>
          </a:prstGeom>
          <a:noFill/>
          <a:ln w="9525">
            <a:noFill/>
            <a:miter lim="800000"/>
            <a:headEnd/>
            <a:tailEnd/>
          </a:ln>
        </p:spPr>
        <p:txBody>
          <a:bodyPr wrap="square">
            <a:spAutoFit/>
          </a:bodyPr>
          <a:lstStyle/>
          <a:p>
            <a:pPr algn="ctr">
              <a:defRPr/>
            </a:pPr>
            <a:r>
              <a:rPr lang="es-ES" sz="3200" b="1" dirty="0" smtClean="0">
                <a:solidFill>
                  <a:schemeClr val="accent3">
                    <a:lumMod val="50000"/>
                  </a:schemeClr>
                </a:solidFill>
                <a:effectLst>
                  <a:outerShdw blurRad="38100" dist="38100" dir="2700000" algn="tl">
                    <a:srgbClr val="000000">
                      <a:alpha val="43137"/>
                    </a:srgbClr>
                  </a:outerShdw>
                </a:effectLst>
                <a:latin typeface="Adobe Caslon Pro"/>
              </a:rPr>
              <a:t>Importante</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pic>
        <p:nvPicPr>
          <p:cNvPr id="6148" name="Picture 4" descr="JPEG - 32.7 KB"/>
          <p:cNvPicPr>
            <a:picLocks noChangeAspect="1" noChangeArrowheads="1"/>
          </p:cNvPicPr>
          <p:nvPr/>
        </p:nvPicPr>
        <p:blipFill>
          <a:blip r:embed="rId2" cstate="print"/>
          <a:srcRect t="11340" r="-169" b="7391"/>
          <a:stretch>
            <a:fillRect/>
          </a:stretch>
        </p:blipFill>
        <p:spPr bwMode="auto">
          <a:xfrm>
            <a:off x="2015976" y="972319"/>
            <a:ext cx="7632848" cy="5608472"/>
          </a:xfrm>
          <a:prstGeom prst="rect">
            <a:avLst/>
          </a:prstGeom>
          <a:noFill/>
        </p:spPr>
      </p:pic>
      <p:sp>
        <p:nvSpPr>
          <p:cNvPr id="5" name="2 CuadroTexto"/>
          <p:cNvSpPr txBox="1">
            <a:spLocks noChangeArrowheads="1"/>
          </p:cNvSpPr>
          <p:nvPr/>
        </p:nvSpPr>
        <p:spPr bwMode="auto">
          <a:xfrm rot="20817742">
            <a:off x="3712977" y="1322586"/>
            <a:ext cx="3441561"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a:r>
              <a:rPr lang="es-MX" sz="1600" b="1" dirty="0">
                <a:latin typeface="Adobe Caslon Pro"/>
                <a:ea typeface="Cambria Math" pitchFamily="18" charset="0"/>
                <a:cs typeface="Cambria Math" pitchFamily="18" charset="0"/>
              </a:rPr>
              <a:t>NO SE REMITIRÁ A </a:t>
            </a:r>
            <a:r>
              <a:rPr lang="es-MX" sz="1600" b="1" dirty="0" smtClean="0">
                <a:latin typeface="Adobe Caslon Pro"/>
                <a:ea typeface="Cambria Math" pitchFamily="18" charset="0"/>
                <a:cs typeface="Cambria Math" pitchFamily="18" charset="0"/>
              </a:rPr>
              <a:t>LA SECRETARÍA DE LA FUNCIÓN PÚBLICA NINGUNA </a:t>
            </a:r>
            <a:r>
              <a:rPr lang="es-MX" sz="1600" b="1" dirty="0">
                <a:latin typeface="Adobe Caslon Pro"/>
                <a:ea typeface="Cambria Math" pitchFamily="18" charset="0"/>
                <a:cs typeface="Cambria Math" pitchFamily="18" charset="0"/>
              </a:rPr>
              <a:t>EVALUACIÓN QUE NO SE ENCUENTRE DEBIDAMENTE RESPALDADA POR SU CÉDULA DE </a:t>
            </a:r>
            <a:r>
              <a:rPr lang="es-MX" sz="1600" b="1" dirty="0" smtClean="0">
                <a:latin typeface="Adobe Caslon Pro"/>
                <a:ea typeface="Cambria Math" pitchFamily="18" charset="0"/>
                <a:cs typeface="Cambria Math" pitchFamily="18" charset="0"/>
              </a:rPr>
              <a:t>EVALUACIÓN ORIGINAL.</a:t>
            </a:r>
            <a:endParaRPr lang="es-MX" sz="1600" b="1" dirty="0">
              <a:latin typeface="Adobe Caslon Pro"/>
              <a:ea typeface="Cambria Math" pitchFamily="18" charset="0"/>
              <a:cs typeface="Cambria Math" pitchFamily="18" charset="0"/>
            </a:endParaRPr>
          </a:p>
          <a:p>
            <a:pPr algn="just"/>
            <a:endParaRPr lang="es-MX" sz="1600" b="1" dirty="0">
              <a:latin typeface="Adobe Caslon Pro"/>
              <a:ea typeface="Cambria Math" pitchFamily="18" charset="0"/>
              <a:cs typeface="Cambria Math" pitchFamily="18" charset="0"/>
            </a:endParaRPr>
          </a:p>
          <a:p>
            <a:pPr algn="just"/>
            <a:r>
              <a:rPr lang="es-MX" sz="1600" b="1" dirty="0">
                <a:latin typeface="Adobe Caslon Pro"/>
                <a:ea typeface="Cambria Math" pitchFamily="18" charset="0"/>
                <a:cs typeface="Cambria Math" pitchFamily="18" charset="0"/>
              </a:rPr>
              <a:t>ES DECIR, NO BASTA CON ENVIARLA EN EL CONCENTRADO DE RESULTADOS, SE REQUIERE DE LA CÉDULA DE EVALUACIÓN CON TODAS SUS HOJAS FIRMADAS. </a:t>
            </a:r>
          </a:p>
          <a:p>
            <a:pPr algn="just"/>
            <a:endParaRPr lang="es-MX" sz="1600" b="1" dirty="0" smtClean="0">
              <a:solidFill>
                <a:srgbClr val="FF0000"/>
              </a:solidFill>
              <a:latin typeface="Adobe Caslon Pro"/>
              <a:ea typeface="Cambria Math" pitchFamily="18" charset="0"/>
              <a:cs typeface="Cambria Math" pitchFamily="18" charset="0"/>
            </a:endParaRPr>
          </a:p>
          <a:p>
            <a:pPr algn="just"/>
            <a:r>
              <a:rPr lang="es-MX" sz="1600" b="1" dirty="0" smtClean="0">
                <a:solidFill>
                  <a:srgbClr val="FF0000"/>
                </a:solidFill>
                <a:effectLst>
                  <a:outerShdw blurRad="38100" dist="38100" dir="2700000" algn="tl">
                    <a:srgbClr val="000000">
                      <a:alpha val="43137"/>
                    </a:srgbClr>
                  </a:outerShdw>
                </a:effectLst>
                <a:latin typeface="Adobe Caslon Pro"/>
                <a:ea typeface="Cambria Math" pitchFamily="18" charset="0"/>
                <a:cs typeface="Cambria Math" pitchFamily="18" charset="0"/>
              </a:rPr>
              <a:t>(</a:t>
            </a:r>
            <a:r>
              <a:rPr lang="es-MX" sz="1600" b="1" dirty="0">
                <a:solidFill>
                  <a:srgbClr val="FF0000"/>
                </a:solidFill>
                <a:effectLst>
                  <a:outerShdw blurRad="38100" dist="38100" dir="2700000" algn="tl">
                    <a:srgbClr val="000000">
                      <a:alpha val="43137"/>
                    </a:srgbClr>
                  </a:outerShdw>
                </a:effectLst>
                <a:latin typeface="Adobe Caslon Pro"/>
                <a:ea typeface="Cambria Math" pitchFamily="18" charset="0"/>
                <a:cs typeface="Cambria Math" pitchFamily="18" charset="0"/>
              </a:rPr>
              <a:t>EN CD ESCANEADAS Y UN ORIGINAL IMPRESO).</a:t>
            </a:r>
            <a:endParaRPr lang="es-ES" sz="1600" b="1" dirty="0">
              <a:solidFill>
                <a:srgbClr val="FF0000"/>
              </a:solidFill>
              <a:effectLst>
                <a:outerShdw blurRad="38100" dist="38100" dir="2700000" algn="tl">
                  <a:srgbClr val="000000">
                    <a:alpha val="43137"/>
                  </a:srgbClr>
                </a:outerShdw>
              </a:effectLst>
              <a:latin typeface="Adobe Caslon Pro"/>
              <a:ea typeface="Cambria Math" pitchFamily="18" charset="0"/>
              <a:cs typeface="Cambria Math" pitchFamily="18" charset="0"/>
            </a:endParaRPr>
          </a:p>
        </p:txBody>
      </p:sp>
    </p:spTree>
    <p:extLst>
      <p:ext uri="{BB962C8B-B14F-4D97-AF65-F5344CB8AC3E}">
        <p14:creationId xmlns="" xmlns:p14="http://schemas.microsoft.com/office/powerpoint/2010/main" val="3706297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80169"/>
            <a:ext cx="9690548" cy="954107"/>
          </a:xfrm>
          <a:prstGeom prst="rect">
            <a:avLst/>
          </a:prstGeom>
          <a:noFill/>
          <a:ln w="9525">
            <a:noFill/>
            <a:miter lim="800000"/>
            <a:headEnd/>
            <a:tailEnd/>
          </a:ln>
        </p:spPr>
        <p:txBody>
          <a:bodyPr wrap="square">
            <a:spAutoFit/>
          </a:bodyPr>
          <a:lstStyle/>
          <a:p>
            <a:pPr algn="ctr">
              <a:defRPr/>
            </a:pPr>
            <a:r>
              <a:rPr lang="es-MX" sz="2800" b="1" dirty="0" err="1" smtClean="0">
                <a:solidFill>
                  <a:schemeClr val="accent3">
                    <a:lumMod val="50000"/>
                  </a:schemeClr>
                </a:solidFill>
                <a:effectLst>
                  <a:outerShdw blurRad="38100" dist="38100" dir="2700000" algn="tl">
                    <a:srgbClr val="000000">
                      <a:alpha val="43137"/>
                    </a:srgbClr>
                  </a:outerShdw>
                </a:effectLst>
                <a:latin typeface="Adobe Caslon Pro"/>
              </a:rPr>
              <a:t>TIPS</a:t>
            </a:r>
            <a:r>
              <a:rPr lang="es-MX" sz="2800" b="1" dirty="0" smtClean="0">
                <a:solidFill>
                  <a:schemeClr val="accent3">
                    <a:lumMod val="50000"/>
                  </a:schemeClr>
                </a:solidFill>
                <a:effectLst>
                  <a:outerShdw blurRad="38100" dist="38100" dir="2700000" algn="tl">
                    <a:srgbClr val="000000">
                      <a:alpha val="43137"/>
                    </a:srgbClr>
                  </a:outerShdw>
                </a:effectLst>
                <a:latin typeface="Adobe Caslon Pro"/>
              </a:rPr>
              <a:t> PARA EL LLENADO DE LA CÉDULA DE EVALUACIÓN</a:t>
            </a:r>
            <a:endParaRPr lang="es-ES" sz="2800" b="1" dirty="0">
              <a:solidFill>
                <a:schemeClr val="accent3">
                  <a:lumMod val="50000"/>
                </a:schemeClr>
              </a:solidFill>
              <a:effectLst>
                <a:outerShdw blurRad="38100" dist="38100" dir="2700000" algn="tl">
                  <a:srgbClr val="000000">
                    <a:alpha val="43137"/>
                  </a:srgbClr>
                </a:outerShdw>
              </a:effectLst>
              <a:latin typeface="Adobe Caslon Pro"/>
            </a:endParaRPr>
          </a:p>
        </p:txBody>
      </p:sp>
      <p:graphicFrame>
        <p:nvGraphicFramePr>
          <p:cNvPr id="11" name="10 Tabla"/>
          <p:cNvGraphicFramePr>
            <a:graphicFrameLocks noGrp="1"/>
          </p:cNvGraphicFramePr>
          <p:nvPr/>
        </p:nvGraphicFramePr>
        <p:xfrm>
          <a:off x="611156" y="1280301"/>
          <a:ext cx="8643998" cy="1012534"/>
        </p:xfrm>
        <a:graphic>
          <a:graphicData uri="http://schemas.openxmlformats.org/drawingml/2006/table">
            <a:tbl>
              <a:tblPr>
                <a:tableStyleId>{306799F8-075E-4A3A-A7F6-7FBC6576F1A4}</a:tableStyleId>
              </a:tblPr>
              <a:tblGrid>
                <a:gridCol w="1643074"/>
                <a:gridCol w="7000924"/>
              </a:tblGrid>
              <a:tr h="714380">
                <a:tc>
                  <a:txBody>
                    <a:bodyPr/>
                    <a:lstStyle/>
                    <a:p>
                      <a:pPr algn="ctr" fontAlgn="ctr"/>
                      <a:r>
                        <a:rPr lang="es-MX" sz="1400" b="1" u="none" strike="noStrike" dirty="0" err="1">
                          <a:solidFill>
                            <a:schemeClr val="tx1"/>
                          </a:solidFill>
                          <a:latin typeface="Adobe Caslon Pro"/>
                        </a:rPr>
                        <a:t>VCIFM</a:t>
                      </a:r>
                      <a:endParaRPr lang="es-MX" sz="1400" b="1" i="0" u="none" strike="noStrike" dirty="0">
                        <a:solidFill>
                          <a:schemeClr val="tx1"/>
                        </a:solidFill>
                        <a:latin typeface="Adobe Caslon Pro"/>
                      </a:endParaRPr>
                    </a:p>
                  </a:txBody>
                  <a:tcPr marL="6694" marR="6694" marT="6694" marB="0" anchor="ctr"/>
                </a:tc>
                <a:tc>
                  <a:txBody>
                    <a:bodyPr/>
                    <a:lstStyle/>
                    <a:p>
                      <a:pPr algn="ctr" fontAlgn="ctr"/>
                      <a:r>
                        <a:rPr lang="es-MX" sz="1100" b="1" u="none" strike="noStrike" dirty="0">
                          <a:solidFill>
                            <a:schemeClr val="tx1"/>
                          </a:solidFill>
                          <a:latin typeface="Adobe Caslon Pro"/>
                        </a:rPr>
                        <a:t>LAS METAS 1, 2 ,3 ETC. SE DEBERÁN COPIAR DE LA PÁGINA DE LA SECRETARÍA EN LA SIGUIENTE </a:t>
                      </a:r>
                      <a:r>
                        <a:rPr lang="es-MX" sz="1100" b="1" u="sng" strike="noStrike" dirty="0">
                          <a:solidFill>
                            <a:schemeClr val="tx1"/>
                          </a:solidFill>
                          <a:latin typeface="Adobe Caslon Pro"/>
                        </a:rPr>
                        <a:t>LIGA http://www.sct.gob.mx/informacion-general/recursos-humanos/servicio-profesional-de-carrera/sed-spc/.   </a:t>
                      </a:r>
                      <a:endParaRPr lang="es-MX" sz="1100" b="1" u="sng" strike="noStrike" dirty="0" smtClean="0">
                        <a:solidFill>
                          <a:schemeClr val="tx1"/>
                        </a:solidFill>
                        <a:latin typeface="Adobe Caslon Pro"/>
                      </a:endParaRPr>
                    </a:p>
                    <a:p>
                      <a:pPr algn="ctr" fontAlgn="ctr"/>
                      <a:r>
                        <a:rPr lang="es-MX" sz="1100" b="1" u="none" strike="noStrike" dirty="0" smtClean="0">
                          <a:solidFill>
                            <a:schemeClr val="tx1"/>
                          </a:solidFill>
                          <a:latin typeface="Adobe Caslon Pro"/>
                        </a:rPr>
                        <a:t>                                                                                                                                                                                                                                  </a:t>
                      </a:r>
                      <a:r>
                        <a:rPr lang="es-MX" sz="1100" b="1" u="none" strike="noStrike" dirty="0">
                          <a:solidFill>
                            <a:schemeClr val="tx1"/>
                          </a:solidFill>
                          <a:latin typeface="Adobe Caslon Pro"/>
                        </a:rPr>
                        <a:t>EN CASO DE ANOTAR EN LOS </a:t>
                      </a:r>
                      <a:r>
                        <a:rPr lang="es-MX" sz="1100" b="1" u="none" strike="noStrike" dirty="0" smtClean="0">
                          <a:solidFill>
                            <a:schemeClr val="tx1"/>
                          </a:solidFill>
                          <a:latin typeface="Adobe Caslon Pro"/>
                        </a:rPr>
                        <a:t>PARÁMETROS </a:t>
                      </a:r>
                      <a:r>
                        <a:rPr lang="es-MX" sz="1100" b="1" u="none" strike="noStrike" dirty="0">
                          <a:solidFill>
                            <a:schemeClr val="tx1"/>
                          </a:solidFill>
                          <a:latin typeface="Adobe Caslon Pro"/>
                        </a:rPr>
                        <a:t>LA CALIFICACIÓN DE EXCELENTE SE DEBERÁ ENVIAR EVIDENCIA DOCUMENTAL SOPORTE DE DICHA META</a:t>
                      </a:r>
                      <a:endParaRPr lang="es-MX" sz="1100" b="1" i="0" u="none" strike="noStrike" dirty="0">
                        <a:solidFill>
                          <a:schemeClr val="tx1"/>
                        </a:solidFill>
                        <a:latin typeface="Adobe Caslon Pro"/>
                      </a:endParaRPr>
                    </a:p>
                  </a:txBody>
                  <a:tcPr marL="6694" marR="6694" marT="6694" marB="0" anchor="ctr"/>
                </a:tc>
              </a:tr>
            </a:tbl>
          </a:graphicData>
        </a:graphic>
      </p:graphicFrame>
      <p:graphicFrame>
        <p:nvGraphicFramePr>
          <p:cNvPr id="12" name="11 Tabla"/>
          <p:cNvGraphicFramePr>
            <a:graphicFrameLocks noGrp="1"/>
          </p:cNvGraphicFramePr>
          <p:nvPr/>
        </p:nvGraphicFramePr>
        <p:xfrm>
          <a:off x="611156" y="2423309"/>
          <a:ext cx="8643998" cy="500066"/>
        </p:xfrm>
        <a:graphic>
          <a:graphicData uri="http://schemas.openxmlformats.org/drawingml/2006/table">
            <a:tbl>
              <a:tblPr>
                <a:tableStyleId>{3C2FFA5D-87B4-456A-9821-1D502468CF0F}</a:tableStyleId>
              </a:tblPr>
              <a:tblGrid>
                <a:gridCol w="1643074"/>
                <a:gridCol w="7000924"/>
              </a:tblGrid>
              <a:tr h="500066">
                <a:tc>
                  <a:txBody>
                    <a:bodyPr/>
                    <a:lstStyle/>
                    <a:p>
                      <a:pPr algn="ctr" fontAlgn="ctr"/>
                      <a:r>
                        <a:rPr lang="es-MX" sz="1400" b="1" u="none" strike="noStrike" dirty="0" smtClean="0">
                          <a:latin typeface="Adobe Caslon Pro"/>
                        </a:rPr>
                        <a:t>ACTIVIDAD</a:t>
                      </a:r>
                      <a:r>
                        <a:rPr lang="es-MX" sz="1400" b="1" u="none" strike="noStrike" baseline="0" dirty="0" smtClean="0">
                          <a:latin typeface="Adobe Caslon Pro"/>
                        </a:rPr>
                        <a:t> </a:t>
                      </a:r>
                      <a:r>
                        <a:rPr lang="es-MX" sz="1400" b="1" u="none" strike="noStrike" dirty="0" smtClean="0">
                          <a:latin typeface="Adobe Caslon Pro"/>
                        </a:rPr>
                        <a:t>EXTRAORDINARIA</a:t>
                      </a:r>
                      <a:endParaRPr lang="es-MX" sz="1400" b="1" i="0" u="none" strike="noStrike" dirty="0">
                        <a:solidFill>
                          <a:srgbClr val="000000"/>
                        </a:solidFill>
                        <a:latin typeface="Adobe Caslon Pro"/>
                      </a:endParaRPr>
                    </a:p>
                  </a:txBody>
                  <a:tcPr marL="6694" marR="6694" marT="6694" marB="0" anchor="ctr">
                    <a:solidFill>
                      <a:schemeClr val="accent3">
                        <a:lumMod val="60000"/>
                        <a:lumOff val="40000"/>
                      </a:schemeClr>
                    </a:solidFill>
                  </a:tcPr>
                </a:tc>
                <a:tc>
                  <a:txBody>
                    <a:bodyPr/>
                    <a:lstStyle/>
                    <a:p>
                      <a:pPr algn="ctr" fontAlgn="ctr"/>
                      <a:r>
                        <a:rPr lang="es-MX" sz="1100" b="1" u="none" strike="noStrike" dirty="0">
                          <a:latin typeface="Adobe Caslon Pro"/>
                        </a:rPr>
                        <a:t>ANEXAR LA EVIDENCIA DOCUMENTAL SOPORTE DE DICHA ACTIVIDAD  (EN CASO DE LLENAR DICHA </a:t>
                      </a:r>
                      <a:r>
                        <a:rPr lang="es-MX" sz="1100" b="1" u="none" strike="noStrike" dirty="0" smtClean="0">
                          <a:latin typeface="Adobe Caslon Pro"/>
                        </a:rPr>
                        <a:t>HOJA).</a:t>
                      </a:r>
                      <a:endParaRPr lang="es-MX" sz="1100" b="1" i="0" u="none" strike="noStrike" dirty="0">
                        <a:solidFill>
                          <a:srgbClr val="000000"/>
                        </a:solidFill>
                        <a:latin typeface="Adobe Caslon Pro"/>
                      </a:endParaRPr>
                    </a:p>
                  </a:txBody>
                  <a:tcPr marL="6694" marR="6694" marT="6694" marB="0" anchor="ctr">
                    <a:solidFill>
                      <a:schemeClr val="accent3">
                        <a:lumMod val="60000"/>
                        <a:lumOff val="40000"/>
                      </a:schemeClr>
                    </a:solidFill>
                  </a:tcPr>
                </a:tc>
              </a:tr>
            </a:tbl>
          </a:graphicData>
        </a:graphic>
      </p:graphicFrame>
      <p:graphicFrame>
        <p:nvGraphicFramePr>
          <p:cNvPr id="13" name="12 Tabla"/>
          <p:cNvGraphicFramePr>
            <a:graphicFrameLocks noGrp="1"/>
          </p:cNvGraphicFramePr>
          <p:nvPr/>
        </p:nvGraphicFramePr>
        <p:xfrm>
          <a:off x="611156" y="3066251"/>
          <a:ext cx="8643998" cy="500066"/>
        </p:xfrm>
        <a:graphic>
          <a:graphicData uri="http://schemas.openxmlformats.org/drawingml/2006/table">
            <a:tbl>
              <a:tblPr>
                <a:tableStyleId>{3C2FFA5D-87B4-456A-9821-1D502468CF0F}</a:tableStyleId>
              </a:tblPr>
              <a:tblGrid>
                <a:gridCol w="1643074"/>
                <a:gridCol w="7000924"/>
              </a:tblGrid>
              <a:tr h="500066">
                <a:tc>
                  <a:txBody>
                    <a:bodyPr/>
                    <a:lstStyle/>
                    <a:p>
                      <a:pPr algn="ctr" fontAlgn="ctr"/>
                      <a:r>
                        <a:rPr lang="es-MX" sz="1400" b="1" u="none" strike="noStrike" dirty="0" err="1">
                          <a:latin typeface="Adobe Caslon Pro"/>
                        </a:rPr>
                        <a:t>vcai</a:t>
                      </a:r>
                      <a:r>
                        <a:rPr lang="es-MX" sz="1400" b="1" u="none" strike="noStrike" dirty="0">
                          <a:latin typeface="Adobe Caslon Pro"/>
                        </a:rPr>
                        <a:t>-SUPERIOR</a:t>
                      </a:r>
                      <a:endParaRPr lang="es-MX" sz="1400" b="1" i="0" u="none" strike="noStrike" dirty="0">
                        <a:solidFill>
                          <a:srgbClr val="000000"/>
                        </a:solidFill>
                        <a:latin typeface="Adobe Caslon Pro"/>
                      </a:endParaRPr>
                    </a:p>
                  </a:txBody>
                  <a:tcPr marL="6694" marR="6694" marT="6694" marB="0" anchor="ctr">
                    <a:solidFill>
                      <a:schemeClr val="bg2">
                        <a:lumMod val="50000"/>
                      </a:schemeClr>
                    </a:solidFill>
                  </a:tcPr>
                </a:tc>
                <a:tc>
                  <a:txBody>
                    <a:bodyPr/>
                    <a:lstStyle/>
                    <a:p>
                      <a:pPr algn="ctr" fontAlgn="ctr"/>
                      <a:r>
                        <a:rPr lang="es-MX" sz="1100" b="1" u="none" strike="noStrike" dirty="0">
                          <a:latin typeface="Adobe Caslon Pro"/>
                        </a:rPr>
                        <a:t>ANOTAR EL PESO </a:t>
                      </a:r>
                      <a:r>
                        <a:rPr lang="es-MX" sz="1100" b="1" u="none" strike="noStrike" dirty="0" smtClean="0">
                          <a:latin typeface="Adobe Caslon Pro"/>
                        </a:rPr>
                        <a:t>CON </a:t>
                      </a:r>
                      <a:r>
                        <a:rPr lang="es-MX" sz="1100" b="1" u="none" strike="noStrike" dirty="0">
                          <a:latin typeface="Adobe Caslon Pro"/>
                        </a:rPr>
                        <a:t>RELACIÓN AL CUADRO QUE SE ENCUENTRA EN LA PRESENTACIÓN, YA QUE EN CASO CONTRARIO, LA </a:t>
                      </a:r>
                      <a:r>
                        <a:rPr lang="es-MX" sz="1100" b="1" u="none" strike="noStrike" dirty="0" smtClean="0">
                          <a:latin typeface="Adobe Caslon Pro"/>
                        </a:rPr>
                        <a:t>CALIFICACIÓN </a:t>
                      </a:r>
                      <a:r>
                        <a:rPr lang="es-MX" sz="1100" b="1" u="none" strike="noStrike" dirty="0">
                          <a:latin typeface="Adobe Caslon Pro"/>
                        </a:rPr>
                        <a:t>PODRÁ </a:t>
                      </a:r>
                      <a:r>
                        <a:rPr lang="es-MX" sz="1100" b="1" u="none" strike="noStrike" dirty="0" smtClean="0">
                          <a:latin typeface="Adobe Caslon Pro"/>
                        </a:rPr>
                        <a:t>VARIAR.</a:t>
                      </a:r>
                      <a:endParaRPr lang="es-MX" sz="1100" b="1" i="0" u="none" strike="noStrike" dirty="0">
                        <a:solidFill>
                          <a:srgbClr val="000000"/>
                        </a:solidFill>
                        <a:latin typeface="Adobe Caslon Pro"/>
                      </a:endParaRPr>
                    </a:p>
                  </a:txBody>
                  <a:tcPr marL="6694" marR="6694" marT="6694" marB="0" anchor="ctr">
                    <a:solidFill>
                      <a:schemeClr val="bg2">
                        <a:lumMod val="50000"/>
                      </a:schemeClr>
                    </a:solidFill>
                  </a:tcPr>
                </a:tc>
              </a:tr>
            </a:tbl>
          </a:graphicData>
        </a:graphic>
      </p:graphicFrame>
      <p:graphicFrame>
        <p:nvGraphicFramePr>
          <p:cNvPr id="16" name="15 Tabla"/>
          <p:cNvGraphicFramePr>
            <a:graphicFrameLocks noGrp="1"/>
          </p:cNvGraphicFramePr>
          <p:nvPr/>
        </p:nvGraphicFramePr>
        <p:xfrm>
          <a:off x="611156" y="3709193"/>
          <a:ext cx="8643997" cy="844894"/>
        </p:xfrm>
        <a:graphic>
          <a:graphicData uri="http://schemas.openxmlformats.org/drawingml/2006/table">
            <a:tbl>
              <a:tblPr>
                <a:tableStyleId>{3C2FFA5D-87B4-456A-9821-1D502468CF0F}</a:tableStyleId>
              </a:tblPr>
              <a:tblGrid>
                <a:gridCol w="1643074"/>
                <a:gridCol w="7000923"/>
              </a:tblGrid>
              <a:tr h="442116">
                <a:tc>
                  <a:txBody>
                    <a:bodyPr/>
                    <a:lstStyle/>
                    <a:p>
                      <a:pPr algn="ctr" fontAlgn="ctr"/>
                      <a:r>
                        <a:rPr lang="es-MX" sz="1400" b="1" u="none" strike="noStrike" dirty="0" err="1">
                          <a:latin typeface="Adobe Caslon Pro"/>
                        </a:rPr>
                        <a:t>vcai-CAPACITACION</a:t>
                      </a:r>
                      <a:endParaRPr lang="es-MX" sz="1400" b="1" i="0" u="none" strike="noStrike" dirty="0">
                        <a:solidFill>
                          <a:srgbClr val="000000"/>
                        </a:solidFill>
                        <a:latin typeface="Adobe Caslon Pro"/>
                      </a:endParaRPr>
                    </a:p>
                  </a:txBody>
                  <a:tcPr marL="6694" marR="6694" marT="6694" marB="0" anchor="ctr">
                    <a:solidFill>
                      <a:schemeClr val="accent3">
                        <a:lumMod val="75000"/>
                      </a:schemeClr>
                    </a:solidFill>
                  </a:tcPr>
                </a:tc>
                <a:tc>
                  <a:txBody>
                    <a:bodyPr/>
                    <a:lstStyle/>
                    <a:p>
                      <a:pPr algn="ctr" fontAlgn="ctr"/>
                      <a:r>
                        <a:rPr lang="es-MX" sz="1100" b="1" u="none" strike="noStrike" dirty="0">
                          <a:latin typeface="Adobe Caslon Pro"/>
                        </a:rPr>
                        <a:t>EL PROMEDIO QUE SE ANOTE DE LOS EVENTOS DE CAPACITACIÓN </a:t>
                      </a:r>
                      <a:r>
                        <a:rPr lang="es-MX" sz="1100" b="1" u="none" strike="noStrike" dirty="0" smtClean="0">
                          <a:latin typeface="Adobe Caslon Pro"/>
                        </a:rPr>
                        <a:t>DEBERÁ REFLEJARSE </a:t>
                      </a:r>
                      <a:r>
                        <a:rPr lang="es-MX" sz="1100" b="1" u="none" strike="noStrike" dirty="0">
                          <a:latin typeface="Adobe Caslon Pro"/>
                        </a:rPr>
                        <a:t>EN LA ÚLTIMA HOJA DENOMINADA RESUMEN </a:t>
                      </a:r>
                      <a:r>
                        <a:rPr lang="es-MX" sz="1100" b="1" u="none" strike="noStrike" dirty="0" smtClean="0">
                          <a:latin typeface="Adobe Caslon Pro"/>
                        </a:rPr>
                        <a:t>PERSONAL.</a:t>
                      </a:r>
                    </a:p>
                    <a:p>
                      <a:pPr algn="ctr" fontAlgn="ctr"/>
                      <a:endParaRPr lang="es-MX" sz="1100" b="0" i="0" u="none" strike="noStrike" dirty="0" smtClean="0">
                        <a:solidFill>
                          <a:srgbClr val="000000"/>
                        </a:solidFill>
                        <a:latin typeface="Adobe Caslon Pro"/>
                      </a:endParaRPr>
                    </a:p>
                    <a:p>
                      <a:pPr algn="ctr" fontAlgn="ctr"/>
                      <a:r>
                        <a:rPr lang="es-MX" sz="1100" b="1" i="0" u="none" strike="noStrike" dirty="0" smtClean="0">
                          <a:solidFill>
                            <a:srgbClr val="000000"/>
                          </a:solidFill>
                          <a:latin typeface="Adobe Caslon Pro"/>
                        </a:rPr>
                        <a:t>SI</a:t>
                      </a:r>
                      <a:r>
                        <a:rPr lang="es-MX" sz="1100" b="1" i="0" u="none" strike="noStrike" baseline="0" dirty="0" smtClean="0">
                          <a:solidFill>
                            <a:srgbClr val="000000"/>
                          </a:solidFill>
                          <a:latin typeface="Adobe Caslon Pro"/>
                        </a:rPr>
                        <a:t> SE REGISTRAN EN ESTA HOJA CURSOS, DEBE TENER UNA CALIFICACIÓN, DE LO CONTRARIO NO REGISTRAR NADA.</a:t>
                      </a:r>
                      <a:endParaRPr lang="es-MX" sz="1100" b="1" i="0" u="none" strike="noStrike" dirty="0">
                        <a:solidFill>
                          <a:srgbClr val="000000"/>
                        </a:solidFill>
                        <a:latin typeface="Adobe Caslon Pro"/>
                      </a:endParaRPr>
                    </a:p>
                  </a:txBody>
                  <a:tcPr marL="6694" marR="6694" marT="6694" marB="0" anchor="ctr">
                    <a:solidFill>
                      <a:schemeClr val="accent3">
                        <a:lumMod val="75000"/>
                      </a:schemeClr>
                    </a:solidFill>
                  </a:tcPr>
                </a:tc>
              </a:tr>
            </a:tbl>
          </a:graphicData>
        </a:graphic>
      </p:graphicFrame>
      <p:graphicFrame>
        <p:nvGraphicFramePr>
          <p:cNvPr id="17" name="16 Tabla"/>
          <p:cNvGraphicFramePr>
            <a:graphicFrameLocks noGrp="1"/>
          </p:cNvGraphicFramePr>
          <p:nvPr/>
        </p:nvGraphicFramePr>
        <p:xfrm>
          <a:off x="611156" y="4709325"/>
          <a:ext cx="8643998" cy="433414"/>
        </p:xfrm>
        <a:graphic>
          <a:graphicData uri="http://schemas.openxmlformats.org/drawingml/2006/table">
            <a:tbl>
              <a:tblPr>
                <a:tableStyleId>{3C2FFA5D-87B4-456A-9821-1D502468CF0F}</a:tableStyleId>
              </a:tblPr>
              <a:tblGrid>
                <a:gridCol w="1500198"/>
                <a:gridCol w="7143800"/>
              </a:tblGrid>
              <a:tr h="199471">
                <a:tc>
                  <a:txBody>
                    <a:bodyPr/>
                    <a:lstStyle/>
                    <a:p>
                      <a:pPr algn="ctr" fontAlgn="ctr"/>
                      <a:r>
                        <a:rPr lang="es-MX" sz="1400" b="1" u="none" strike="noStrike" dirty="0">
                          <a:latin typeface="Adobe Caslon Pro"/>
                        </a:rPr>
                        <a:t>vcai-3°EVALUADOR</a:t>
                      </a:r>
                      <a:endParaRPr lang="es-MX" sz="1400" b="1" i="0" u="none" strike="noStrike" dirty="0">
                        <a:solidFill>
                          <a:srgbClr val="000000"/>
                        </a:solidFill>
                        <a:latin typeface="Adobe Caslon Pro"/>
                      </a:endParaRPr>
                    </a:p>
                  </a:txBody>
                  <a:tcPr marL="6694" marR="6694" marT="6694" marB="0" anchor="ctr">
                    <a:solidFill>
                      <a:schemeClr val="accent3">
                        <a:lumMod val="40000"/>
                        <a:lumOff val="60000"/>
                      </a:schemeClr>
                    </a:solidFill>
                  </a:tcPr>
                </a:tc>
                <a:tc>
                  <a:txBody>
                    <a:bodyPr/>
                    <a:lstStyle/>
                    <a:p>
                      <a:pPr algn="ctr" fontAlgn="ctr"/>
                      <a:r>
                        <a:rPr lang="es-MX" sz="1100" b="1" u="none" strike="noStrike" dirty="0">
                          <a:latin typeface="Adobe Caslon Pro"/>
                        </a:rPr>
                        <a:t>EL </a:t>
                      </a:r>
                      <a:r>
                        <a:rPr lang="es-MX" sz="1100" b="1" u="none" strike="noStrike" dirty="0" smtClean="0">
                          <a:latin typeface="Adobe Caslon Pro"/>
                        </a:rPr>
                        <a:t>SUPERIOR JERÁRQUICO NO DEBE EVALUAR ESTA HOJA DEBE SER ALGUIEN DIFERENTE</a:t>
                      </a:r>
                      <a:r>
                        <a:rPr lang="es-MX" sz="1100" b="1" u="none" strike="noStrike" baseline="0" dirty="0" smtClean="0">
                          <a:latin typeface="Adobe Caslon Pro"/>
                        </a:rPr>
                        <a:t> CON LOS ELEMENTOS NECESARIOS.</a:t>
                      </a:r>
                      <a:endParaRPr lang="es-MX" sz="1100" b="1" i="0" u="none" strike="noStrike" dirty="0">
                        <a:solidFill>
                          <a:srgbClr val="000000"/>
                        </a:solidFill>
                        <a:latin typeface="Adobe Caslon Pro"/>
                      </a:endParaRPr>
                    </a:p>
                  </a:txBody>
                  <a:tcPr marL="6694" marR="6694" marT="6694" marB="0" anchor="ctr">
                    <a:solidFill>
                      <a:schemeClr val="accent3">
                        <a:lumMod val="40000"/>
                        <a:lumOff val="60000"/>
                      </a:schemeClr>
                    </a:solidFill>
                  </a:tcPr>
                </a:tc>
              </a:tr>
            </a:tbl>
          </a:graphicData>
        </a:graphic>
      </p:graphicFrame>
      <p:graphicFrame>
        <p:nvGraphicFramePr>
          <p:cNvPr id="18" name="17 Tabla"/>
          <p:cNvGraphicFramePr>
            <a:graphicFrameLocks noGrp="1"/>
          </p:cNvGraphicFramePr>
          <p:nvPr/>
        </p:nvGraphicFramePr>
        <p:xfrm>
          <a:off x="611156" y="5280829"/>
          <a:ext cx="8643998" cy="220054"/>
        </p:xfrm>
        <a:graphic>
          <a:graphicData uri="http://schemas.openxmlformats.org/drawingml/2006/table">
            <a:tbl>
              <a:tblPr>
                <a:tableStyleId>{3C2FFA5D-87B4-456A-9821-1D502468CF0F}</a:tableStyleId>
              </a:tblPr>
              <a:tblGrid>
                <a:gridCol w="1500198"/>
                <a:gridCol w="7143800"/>
              </a:tblGrid>
              <a:tr h="178051">
                <a:tc>
                  <a:txBody>
                    <a:bodyPr/>
                    <a:lstStyle/>
                    <a:p>
                      <a:pPr algn="ctr" fontAlgn="ctr"/>
                      <a:r>
                        <a:rPr lang="es-MX" sz="1400" b="1" u="none" strike="noStrike" dirty="0" err="1">
                          <a:latin typeface="Adobe Caslon Pro"/>
                        </a:rPr>
                        <a:t>VCCOGR</a:t>
                      </a:r>
                      <a:endParaRPr lang="es-MX" sz="1400" b="1" i="0" u="none" strike="noStrike" dirty="0">
                        <a:solidFill>
                          <a:srgbClr val="000000"/>
                        </a:solidFill>
                        <a:latin typeface="Adobe Caslon Pro"/>
                      </a:endParaRPr>
                    </a:p>
                  </a:txBody>
                  <a:tcPr marL="6694" marR="6694" marT="6694" marB="0" anchor="ctr">
                    <a:solidFill>
                      <a:schemeClr val="bg2">
                        <a:lumMod val="75000"/>
                      </a:schemeClr>
                    </a:solidFill>
                  </a:tcPr>
                </a:tc>
                <a:tc>
                  <a:txBody>
                    <a:bodyPr/>
                    <a:lstStyle/>
                    <a:p>
                      <a:pPr algn="ctr" fontAlgn="ctr"/>
                      <a:r>
                        <a:rPr lang="es-MX" sz="1100" b="1" u="none" strike="noStrike" dirty="0">
                          <a:latin typeface="Adobe Caslon Pro"/>
                        </a:rPr>
                        <a:t>LA META COLECTIVA ES IGUAL </a:t>
                      </a:r>
                      <a:r>
                        <a:rPr lang="es-MX" sz="1100" b="1" u="none" strike="noStrike" dirty="0" smtClean="0">
                          <a:latin typeface="Adobe Caslon Pro"/>
                        </a:rPr>
                        <a:t>PARA </a:t>
                      </a:r>
                      <a:r>
                        <a:rPr lang="es-MX" sz="1100" b="1" u="none" strike="noStrike" dirty="0">
                          <a:latin typeface="Adobe Caslon Pro"/>
                        </a:rPr>
                        <a:t>TODOS LOS SPC EN CADA UNIDAD </a:t>
                      </a:r>
                      <a:r>
                        <a:rPr lang="es-MX" sz="1100" b="1" u="none" strike="noStrike" dirty="0" smtClean="0">
                          <a:latin typeface="Adobe Caslon Pro"/>
                        </a:rPr>
                        <a:t>Y/O CENTRO </a:t>
                      </a:r>
                      <a:r>
                        <a:rPr lang="es-MX" sz="1100" b="1" u="none" strike="noStrike" dirty="0">
                          <a:latin typeface="Adobe Caslon Pro"/>
                        </a:rPr>
                        <a:t>SCT.</a:t>
                      </a:r>
                      <a:endParaRPr lang="es-MX" sz="1100" b="1" i="0" u="none" strike="noStrike" dirty="0">
                        <a:solidFill>
                          <a:srgbClr val="000000"/>
                        </a:solidFill>
                        <a:latin typeface="Adobe Caslon Pro"/>
                      </a:endParaRPr>
                    </a:p>
                  </a:txBody>
                  <a:tcPr marL="6694" marR="6694" marT="6694" marB="0" anchor="ctr">
                    <a:solidFill>
                      <a:schemeClr val="bg2">
                        <a:lumMod val="75000"/>
                      </a:schemeClr>
                    </a:solidFill>
                  </a:tcPr>
                </a:tc>
              </a:tr>
            </a:tbl>
          </a:graphicData>
        </a:graphic>
      </p:graphicFrame>
      <p:graphicFrame>
        <p:nvGraphicFramePr>
          <p:cNvPr id="19" name="18 Tabla"/>
          <p:cNvGraphicFramePr>
            <a:graphicFrameLocks noGrp="1"/>
          </p:cNvGraphicFramePr>
          <p:nvPr/>
        </p:nvGraphicFramePr>
        <p:xfrm>
          <a:off x="611156" y="5638019"/>
          <a:ext cx="8643998" cy="341974"/>
        </p:xfrm>
        <a:graphic>
          <a:graphicData uri="http://schemas.openxmlformats.org/drawingml/2006/table">
            <a:tbl>
              <a:tblPr>
                <a:tableStyleId>{3C2FFA5D-87B4-456A-9821-1D502468CF0F}</a:tableStyleId>
              </a:tblPr>
              <a:tblGrid>
                <a:gridCol w="1500198"/>
                <a:gridCol w="7143800"/>
              </a:tblGrid>
              <a:tr h="178051">
                <a:tc>
                  <a:txBody>
                    <a:bodyPr/>
                    <a:lstStyle/>
                    <a:p>
                      <a:pPr algn="ctr" fontAlgn="ctr"/>
                      <a:r>
                        <a:rPr lang="es-MX" sz="1400" b="1" u="none" strike="noStrike" dirty="0" err="1">
                          <a:latin typeface="Adobe Caslon Pro"/>
                        </a:rPr>
                        <a:t>APOR.DEST</a:t>
                      </a:r>
                      <a:r>
                        <a:rPr lang="es-MX" sz="1400" b="1" u="none" strike="noStrike" dirty="0">
                          <a:latin typeface="Adobe Caslon Pro"/>
                        </a:rPr>
                        <a:t>.</a:t>
                      </a:r>
                      <a:endParaRPr lang="es-MX" sz="1400" b="1" i="0" u="none" strike="noStrike" dirty="0">
                        <a:solidFill>
                          <a:srgbClr val="000000"/>
                        </a:solidFill>
                        <a:latin typeface="Adobe Caslon Pro"/>
                      </a:endParaRPr>
                    </a:p>
                  </a:txBody>
                  <a:tcPr marL="6694" marR="6694" marT="6694" marB="0" anchor="ctr">
                    <a:solidFill>
                      <a:schemeClr val="bg2">
                        <a:lumMod val="90000"/>
                      </a:schemeClr>
                    </a:solidFill>
                  </a:tcPr>
                </a:tc>
                <a:tc>
                  <a:txBody>
                    <a:bodyPr/>
                    <a:lstStyle/>
                    <a:p>
                      <a:pPr algn="ctr" fontAlgn="ctr"/>
                      <a:r>
                        <a:rPr lang="es-MX" sz="1100" b="1" u="none" strike="noStrike" dirty="0">
                          <a:latin typeface="Adobe Caslon Pro"/>
                        </a:rPr>
                        <a:t>ANEXAR EVIDENCIA DOCUMENTAL SOPORTE DE DICHA APORTACIÓN (EN CASO DE LLENAR DICHA </a:t>
                      </a:r>
                      <a:r>
                        <a:rPr lang="es-MX" sz="1100" b="1" u="none" strike="noStrike" dirty="0" smtClean="0">
                          <a:latin typeface="Adobe Caslon Pro"/>
                        </a:rPr>
                        <a:t>HOJA</a:t>
                      </a:r>
                      <a:r>
                        <a:rPr lang="es-MX" sz="1100" b="1" u="none" strike="noStrike" dirty="0">
                          <a:latin typeface="Adobe Caslon Pro"/>
                        </a:rPr>
                        <a:t>)</a:t>
                      </a:r>
                      <a:endParaRPr lang="es-MX" sz="1100" b="1" i="0" u="none" strike="noStrike" dirty="0">
                        <a:solidFill>
                          <a:srgbClr val="000000"/>
                        </a:solidFill>
                        <a:latin typeface="Adobe Caslon Pro"/>
                      </a:endParaRPr>
                    </a:p>
                  </a:txBody>
                  <a:tcPr marL="6694" marR="6694" marT="6694" marB="0" anchor="ctr">
                    <a:solidFill>
                      <a:schemeClr val="bg2">
                        <a:lumMod val="90000"/>
                      </a:schemeClr>
                    </a:solidFill>
                  </a:tcPr>
                </a:tc>
              </a:tr>
            </a:tbl>
          </a:graphicData>
        </a:graphic>
      </p:graphicFrame>
      <p:graphicFrame>
        <p:nvGraphicFramePr>
          <p:cNvPr id="20" name="19 Tabla"/>
          <p:cNvGraphicFramePr>
            <a:graphicFrameLocks noGrp="1"/>
          </p:cNvGraphicFramePr>
          <p:nvPr/>
        </p:nvGraphicFramePr>
        <p:xfrm>
          <a:off x="611156" y="6138085"/>
          <a:ext cx="8643998" cy="509614"/>
        </p:xfrm>
        <a:graphic>
          <a:graphicData uri="http://schemas.openxmlformats.org/drawingml/2006/table">
            <a:tbl>
              <a:tblPr>
                <a:tableStyleId>{3C2FFA5D-87B4-456A-9821-1D502468CF0F}</a:tableStyleId>
              </a:tblPr>
              <a:tblGrid>
                <a:gridCol w="1500198"/>
                <a:gridCol w="7143800"/>
              </a:tblGrid>
              <a:tr h="306569">
                <a:tc>
                  <a:txBody>
                    <a:bodyPr/>
                    <a:lstStyle/>
                    <a:p>
                      <a:pPr algn="ctr" fontAlgn="ctr"/>
                      <a:r>
                        <a:rPr lang="es-MX" sz="1400" b="1" u="none" strike="noStrike" dirty="0">
                          <a:latin typeface="Adobe Caslon Pro"/>
                        </a:rPr>
                        <a:t>Resumen personal</a:t>
                      </a:r>
                      <a:endParaRPr lang="es-MX" sz="1400" b="1" i="0" u="none" strike="noStrike" dirty="0">
                        <a:solidFill>
                          <a:srgbClr val="000000"/>
                        </a:solidFill>
                        <a:latin typeface="Adobe Caslon Pro"/>
                      </a:endParaRPr>
                    </a:p>
                  </a:txBody>
                  <a:tcPr marL="6694" marR="6694" marT="6694" marB="0" anchor="ctr">
                    <a:solidFill>
                      <a:schemeClr val="accent3">
                        <a:lumMod val="60000"/>
                        <a:lumOff val="40000"/>
                      </a:schemeClr>
                    </a:solidFill>
                  </a:tcPr>
                </a:tc>
                <a:tc>
                  <a:txBody>
                    <a:bodyPr/>
                    <a:lstStyle/>
                    <a:p>
                      <a:pPr algn="ctr" fontAlgn="ctr"/>
                      <a:r>
                        <a:rPr lang="es-MX" sz="1100" b="1" u="none" strike="noStrike" dirty="0">
                          <a:latin typeface="Adobe Caslon Pro"/>
                        </a:rPr>
                        <a:t>REVISAR QUE TODAS LAS CELDAS </a:t>
                      </a:r>
                      <a:r>
                        <a:rPr lang="es-MX" sz="1100" b="1" u="none" strike="noStrike" dirty="0" smtClean="0">
                          <a:latin typeface="Adobe Caslon Pro"/>
                        </a:rPr>
                        <a:t>ESTÉN CALIFICADAS, EN</a:t>
                      </a:r>
                      <a:r>
                        <a:rPr lang="es-MX" sz="1100" b="1" u="none" strike="noStrike" baseline="0" dirty="0" smtClean="0">
                          <a:latin typeface="Adobe Caslon Pro"/>
                        </a:rPr>
                        <a:t> CASO DE QUE EL RESULTADO SEA NO SATISFACTORIO DEBE ENVIARSE EL “PROGRAMA INDIVIDUAL DE ACCIÓN” Y EN CASO DE DEFICIENTE CONTAR CON LA DOCUMENTACIÓN QUE SOPORTE DICHO RESULTADO.</a:t>
                      </a:r>
                      <a:endParaRPr lang="es-MX" sz="1100" b="1" i="0" u="none" strike="noStrike" dirty="0">
                        <a:solidFill>
                          <a:srgbClr val="000000"/>
                        </a:solidFill>
                        <a:latin typeface="Adobe Caslon Pro"/>
                      </a:endParaRPr>
                    </a:p>
                  </a:txBody>
                  <a:tcPr marL="6694" marR="6694" marT="6694" marB="0" anchor="ctr">
                    <a:solidFill>
                      <a:schemeClr val="accent3">
                        <a:lumMod val="60000"/>
                        <a:lumOff val="40000"/>
                      </a:schemeClr>
                    </a:solidFill>
                  </a:tcPr>
                </a:tc>
              </a:tr>
            </a:tbl>
          </a:graphicData>
        </a:graphic>
      </p:graphicFrame>
    </p:spTree>
    <p:extLst>
      <p:ext uri="{BB962C8B-B14F-4D97-AF65-F5344CB8AC3E}">
        <p14:creationId xmlns="" xmlns:p14="http://schemas.microsoft.com/office/powerpoint/2010/main" val="3706297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Las Metas Y El Triunfo">
            <a:hlinkClick r:id="rId3"/>
          </p:cNvPr>
          <p:cNvPicPr>
            <a:picLocks noChangeAspect="1" noChangeArrowheads="1"/>
          </p:cNvPicPr>
          <p:nvPr/>
        </p:nvPicPr>
        <p:blipFill>
          <a:blip r:embed="rId4" cstate="print"/>
          <a:srcRect/>
          <a:stretch>
            <a:fillRect/>
          </a:stretch>
        </p:blipFill>
        <p:spPr bwMode="auto">
          <a:xfrm>
            <a:off x="5616376" y="3924647"/>
            <a:ext cx="3810000" cy="2857500"/>
          </a:xfrm>
          <a:prstGeom prst="ellipse">
            <a:avLst/>
          </a:prstGeom>
          <a:ln>
            <a:noFill/>
          </a:ln>
          <a:effectLst>
            <a:softEdge rad="112500"/>
          </a:effectLst>
        </p:spPr>
      </p:pic>
      <p:graphicFrame>
        <p:nvGraphicFramePr>
          <p:cNvPr id="4" name="3 Tabla"/>
          <p:cNvGraphicFramePr>
            <a:graphicFrameLocks noGrp="1"/>
          </p:cNvGraphicFramePr>
          <p:nvPr>
            <p:extLst>
              <p:ext uri="{D42A27DB-BD31-4B8C-83A1-F6EECF244321}">
                <p14:modId xmlns:p14="http://schemas.microsoft.com/office/powerpoint/2010/main" xmlns="" val="405185982"/>
              </p:ext>
            </p:extLst>
          </p:nvPr>
        </p:nvGraphicFramePr>
        <p:xfrm>
          <a:off x="503808" y="540271"/>
          <a:ext cx="9217024" cy="4680520"/>
        </p:xfrm>
        <a:graphic>
          <a:graphicData uri="http://schemas.openxmlformats.org/drawingml/2006/table">
            <a:tbl>
              <a:tblPr firstRow="1" bandRow="1">
                <a:tableStyleId>{F2DE63D5-997A-4646-A377-4702673A728D}</a:tableStyleId>
              </a:tblPr>
              <a:tblGrid>
                <a:gridCol w="9217024"/>
              </a:tblGrid>
              <a:tr h="506244">
                <a:tc>
                  <a:txBody>
                    <a:bodyPr/>
                    <a:lstStyle/>
                    <a:p>
                      <a:pPr marL="0" marR="0" lvl="0" indent="0" algn="ctr" defTabSz="1008035" rtl="0" eaLnBrk="1" fontAlgn="auto" latinLnBrk="0" hangingPunct="1">
                        <a:lnSpc>
                          <a:spcPct val="115000"/>
                        </a:lnSpc>
                        <a:spcBef>
                          <a:spcPts val="0"/>
                        </a:spcBef>
                        <a:spcAft>
                          <a:spcPts val="1000"/>
                        </a:spcAft>
                        <a:buClrTx/>
                        <a:buSzTx/>
                        <a:buFontTx/>
                        <a:buNone/>
                        <a:tabLst/>
                        <a:defRPr/>
                      </a:pPr>
                      <a:r>
                        <a:rPr lang="es-MX" sz="2000" b="1" u="none" kern="1200" noProof="0" dirty="0" smtClean="0">
                          <a:solidFill>
                            <a:schemeClr val="tx1"/>
                          </a:solidFill>
                          <a:effectLst/>
                          <a:latin typeface="Adobe Caslon Pro"/>
                        </a:rPr>
                        <a:t>Establecimiento de Metas de Desempeño Individual</a:t>
                      </a:r>
                      <a:endParaRPr lang="es-MX" sz="2000" b="1" u="none" kern="1200" noProof="0" dirty="0">
                        <a:solidFill>
                          <a:schemeClr val="tx1"/>
                        </a:solidFill>
                        <a:effectLst/>
                        <a:latin typeface="Adobe Caslon Pro"/>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74276">
                <a:tc>
                  <a:txBody>
                    <a:bodyPr/>
                    <a:lstStyle/>
                    <a:p>
                      <a:pPr marL="0" marR="0" indent="0" algn="just" defTabSz="1008035" rtl="0" eaLnBrk="1" fontAlgn="auto" latinLnBrk="0" hangingPunct="1">
                        <a:lnSpc>
                          <a:spcPct val="115000"/>
                        </a:lnSpc>
                        <a:spcBef>
                          <a:spcPts val="0"/>
                        </a:spcBef>
                        <a:spcAft>
                          <a:spcPts val="1000"/>
                        </a:spcAft>
                        <a:buClrTx/>
                        <a:buSzTx/>
                        <a:buFontTx/>
                        <a:buNone/>
                        <a:tabLst/>
                        <a:defRPr/>
                      </a:pPr>
                      <a:endParaRPr lang="es-MX" sz="1800" b="1" u="none" kern="1200" dirty="0" smtClean="0">
                        <a:solidFill>
                          <a:schemeClr val="tx1"/>
                        </a:solidFill>
                        <a:effectLst/>
                        <a:latin typeface="Adobe Caslon Pro"/>
                      </a:endParaRPr>
                    </a:p>
                    <a:p>
                      <a:pPr algn="just"/>
                      <a:r>
                        <a:rPr lang="es-MX" sz="1800" b="1" u="none" kern="1200" dirty="0" smtClean="0">
                          <a:solidFill>
                            <a:schemeClr val="tx1"/>
                          </a:solidFill>
                          <a:effectLst/>
                          <a:latin typeface="Adobe Caslon Pro"/>
                        </a:rPr>
                        <a:t>El superior jerárquico y el servidor público a evaluar, establecerán de común acuerdo las</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metas para medir su eficacia y productividad en el desempeño laboral.</a:t>
                      </a:r>
                    </a:p>
                    <a:p>
                      <a:pPr algn="just"/>
                      <a:endParaRPr lang="es-MX" sz="1800" b="1" u="none" kern="1200" dirty="0" smtClean="0">
                        <a:solidFill>
                          <a:schemeClr val="tx1"/>
                        </a:solidFill>
                        <a:effectLst/>
                        <a:latin typeface="Adobe Caslon Pro"/>
                      </a:endParaRPr>
                    </a:p>
                    <a:p>
                      <a:pPr algn="just"/>
                      <a:r>
                        <a:rPr lang="es-MX" sz="1800" b="1" u="none" kern="1200" dirty="0" smtClean="0">
                          <a:solidFill>
                            <a:schemeClr val="tx1"/>
                          </a:solidFill>
                          <a:effectLst/>
                          <a:latin typeface="Adobe Caslon Pro"/>
                        </a:rPr>
                        <a:t>El Titular de la unidad administrativa o el servidor público que aquél designe, validará las</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metas de desempeño individual y los parámetros respectivos que aplicarán en la evaluación</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del desempeño de los evaluados. La validación consistirá en asegurarse que las metas</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guardan proporción y medida respecto de las funciones a cargo del servidor público, que están</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alineadas con los objetivos, metas e indicadores de la Institución y que fueron establecidas de</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común acuerdo. Estas metas podrán formar parte de un programa de acciones prioritarias y/o</a:t>
                      </a:r>
                      <a:r>
                        <a:rPr lang="es-MX" sz="1800" b="1" u="none" kern="1200" baseline="0" dirty="0" smtClean="0">
                          <a:solidFill>
                            <a:schemeClr val="tx1"/>
                          </a:solidFill>
                          <a:effectLst/>
                          <a:latin typeface="Adobe Caslon Pro"/>
                        </a:rPr>
                        <a:t> </a:t>
                      </a:r>
                      <a:r>
                        <a:rPr lang="es-MX" sz="1800" b="1" u="none" kern="1200" dirty="0" smtClean="0">
                          <a:solidFill>
                            <a:schemeClr val="tx1"/>
                          </a:solidFill>
                          <a:effectLst/>
                          <a:latin typeface="Adobe Caslon Pro"/>
                        </a:rPr>
                        <a:t>convenios de acciones con enfoque a la productividad.</a:t>
                      </a:r>
                      <a:endParaRPr lang="es-MX" sz="1800" b="1" u="none" kern="1200" dirty="0">
                        <a:solidFill>
                          <a:schemeClr val="tx1"/>
                        </a:solidFill>
                        <a:effectLst/>
                        <a:latin typeface="Adobe Caslon Pro"/>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4 Rectángulo"/>
          <p:cNvSpPr/>
          <p:nvPr/>
        </p:nvSpPr>
        <p:spPr>
          <a:xfrm>
            <a:off x="2232000" y="6300911"/>
            <a:ext cx="7560840" cy="261610"/>
          </a:xfrm>
          <a:prstGeom prst="rect">
            <a:avLst/>
          </a:prstGeom>
        </p:spPr>
        <p:txBody>
          <a:bodyPr wrap="square">
            <a:spAutoFit/>
          </a:bodyPr>
          <a:lstStyle/>
          <a:p>
            <a:pPr algn="r"/>
            <a:r>
              <a:rPr lang="es-ES" sz="1100" b="1" i="1" dirty="0" smtClean="0">
                <a:latin typeface="Adobe Caslon Pro"/>
              </a:rPr>
              <a:t>Numeral 56.5.</a:t>
            </a:r>
            <a:r>
              <a:rPr lang="es-MX" sz="1100" b="1" i="1" dirty="0" smtClean="0">
                <a:latin typeface="Adobe Caslon Pro"/>
              </a:rPr>
              <a:t> Acuerdo por el que se emiten las Disposiciones en las materias de Recursos Humanos.</a:t>
            </a:r>
          </a:p>
        </p:txBody>
      </p:sp>
      <p:sp>
        <p:nvSpPr>
          <p:cNvPr id="62466" name="AutoShape 2" descr="data:image/jpeg;base64,/9j/4AAQSkZJRgABAQAAAQABAAD/2wCEAAkGBxAQDw8NDQ8PDw4PDxAPDw0PDw8PDQ0OFREWFhURFBQYHSggGBsmGxUVITEhJSkrLi46GB8zODMsNygtLisBCgoKDg0OGhAQGiwkICY2LCwsMCwsLCwsLCwsLiwsLCwsLCwuLCwsLSwsLCwsLCwsLCwsLCwsLCwsLCwsLCwsLP/AABEIAMIBAwMBEQACEQEDEQH/xAAbAAEAAgMBAQAAAAAAAAAAAAAAAQQCAwUGB//EAD8QAAICAQIDBQUEBwYHAAAAAAABAgMRBBIFITEGE0FRYRQigZGhBzJScRUjQnKxwfAWM0NigsIkNFNzkqLR/8QAGgEBAAIDAQAAAAAAAAAAAAAAAAEFAwQGAv/EAC8RAQACAgEEAQMCBAcBAAAAAAABAgMRBAUSITFBEyJRMmEUIzOxcYGRwdHh8BX/2gAMAwEAAhEDEQA/APuAAAAAAAAAAAAAAAAAAAAAAAAAAAAAAAAAAAAAAAAAAAAAAAAAAAAAAAAAAAAAAAAAAAAAAAAAAAAAAAAAAAAAAAAAAAAAAAAAAAAAAAAAAAAAAAAAAAAAAAAAAAAAAAAAAAAAAADgdse0a4dRC/u+9c7Y17N2zk025Zw+mPqeMl+2N6bXE48Z79k201dke2FPEe8jXCdVlSjKVc3F5i+W6LXXn/I848sX9MnM4F+NruncS9IZWihtfPp6gSAAAAAAAAAAAAAAAAAAAAAAAAAAAAAAAAAHlPtOpqlw26dsVKVbg6n4xtclFP6mPNOqS3On17uRWHyvsPxb2TX0Wt4rnLubf+3Pln4S2v4Gjht22dP1DB9bBaI9x5h921+ur09U77pKFVcd0pPpj082+hYzMRG5cfjx2yWitY8y+E9pe0d+v1Pep2RjnZp6IyacE3hLk+cm+r+HgV9slslnW4OLj4uCZmImYjcvr3YPS31cPphqu8V3vuStk52JOTaTbfkb1K9saly3JzRlyTesa/Z6BM9sClxTi+n0sYz1V0KYye2Lm8bpYzhHm1or7ZcWDJlnVI236LWV31xuosjZXLO2yDzGWHh4ZMTE+YeL0tSe20alvJeQAAAAAAAAAAAAAAAAAAAAEZAAQAyBhKeANqA8H9sOq26GqpPnbqI5/KMXL+ODX5M/bpb9GpvPv8Q+X6zg1lel0+sl/dalziv8sot4+aT+Rgtj/lxMLXFyt8u+OfUujxztNqdfXpdJiTVcIR7uPOWouSx3kvh4fmx3Wyaq8/Rw8GLZp8zPr/hX7HaVz4jo65Lmr4ykv3Hu/wBp5xxH1NMvMyT/AAk2n3Mf3df7Q+0t2p1dumrnJaaibpVcG4q2yL2ylLz97Kw+XI95bze3bEtfg8amDB9W1dzPn/pwtJrNboLYyi7dPPlJRcs12R9Y/dkiLVnHMTEsuG+Lm1tW9NN3aPtPqNfKPtDWyuUnXCMUlDd6/tcuWTzkva2tsnB4+HFNvp+48Tt7n7LO087dvDXXDu6aZyVym9/KS5OOMftefgbOG1tamFN1PDi7pyVvuZn0sv7VtMpyi9NftUmlNOtppNrdjI/iI+YTHRslqxNbQ9N2e7U6TXZWmsfeRWZUzi4WJeeH1XPqsmSmSt/TR5PCy8f9cO2ZGqAAAAAAAAAAAgMkgAAjIEAAIyBDkBkgIYGucMgbK3y59UB8X7c8D4jPW6m72a+2mdm6twzZBRUVFYS6cka2TBNp3tc8TqlcNIrNPXz8vQdieCz13DL9Hr1dCuNyWnUoKE6VGKeY5Xm31MmOkxGrNXmcnHkyRkxRqfn/ABYavg9HAKvbI51d9k+5rdzUFVBxe5xwnzF/sjdYOPvk5IjLfxH5eP7B6+FHENPZYpzzLuo7FFy72zEIt5a5ZlzNTFPbfcwv+fjjLx5rSY8eff4cnXxbvuTajJ32KUpZwnveW8czzaIi+rMmPJa3FicPmdLMOAaiX9x7PqPTT6iqcv8AxznPwMv0KT6lof8A0uRj/qY08b0067a9NOO22uqquUfFTfvYfr7xjyRq0VbnCyd+G2X87l9W4nLRcG0kdRDTQ7+yEKEo+7O6W3L3S8FybbNy94x1253jca3KzTET+8vj+qu085ScaHS3l4he5KLfpKPP5o1/qzMbmq3/AICuO3bXNMS7/wBmuf0pp9uelm71jsef5HjB/UbPVfHE1P7PupYOSQAAZAZAkAAAAAPKviPfai2M21CuydcYZ91bJOLbXi+TOQ5/LyW5E1mZiIW9MEVwxaI8y6eh1WLFUnmMk8LOdrSzy9Dd6Xy7Tl+lvcS1c2L7O7TrZOiaSAAEZAhyA1ysAqazU7YTflGT+SAt6PURshGcXlNJgbgGAJQEgAKPFuEUauHdaqqNsE8pS8H5pgcDT/Z1w+u6vUV12QlXOM4xVknDcnlZTImHqL2iNbcrtf8AZv7TbPVaKyNVlj3WVTX6ucvGSa6M8Wx1t7hnwcvLg/RLzvC/s44hDU0TtVHd13V2Skpp8oSUunwMcceu9t2/V8tqzWYjy0/aXwbUV6+3VRqsnTdtnG2CctslFJp46PkRlwzadw98DqVcOP6d43DicR4hrdTpo2amV1tFFm1WWLlW3HGG8ZfTqzxbFea+Wxh5vFx5t0jUT7VdNxKiNE6bNJRbOWdupc5xug306cnjyIra8V7dMufBxcmWMv1Nene+zDUwr4lVvUm7ITqr2pPFksPL8ltjI84PF/LJ1Wvfx/tmNQ+4m+5VgBIGMZATkCQMgAACtxDWRoqsuszsri5PHV+i9X0PGS8UrNreoeqVm9orHy+X6ris7tTK6rTzoVjzNb1apP8AHjC2vplZZynMvgz37vTocGLJjp2z5ez7Mwqi+8lerLmsJOLrUF4pKXVm90uvExT3Rfdv9FfzrZbfbNdQ9IdArACGBi2BpnMCrdaBx+Jar3JrzjJfQhLk8G4zOh4+9B9Y+XqgPaaDilVyzGSz4ro0ShdQAAAAAQAaAJsA2BruqjOLhOEZQksShJJxa9UBxf7IcO97/gqPe5Pk/p5fACnwvsHotNqIaqiE4zg24xdkpQTxjoyNQ9d9ta29VlkvIBX4hrY0wc5PouS8WwK+jvzCLfVxTa9WsgXIzAyyBtAAQB57t5/yFsfxSqj87I5+mTS6hftwTLb4Vd5ofM+F6ySi0+sZOPyOVzY43t0NZ+HpOE8V2WQjNffyl5PBrRSaz3R8MefH31e84bfui1n7r5fuvp/M6vpPI+ri1Pw57kY+2y2WrAhga5sCtawOfqpdSEvPcUs5P8mBxIzAu8MalPDvVL5bfdnKU5N9EohD1FVuuoXvwVsV4wbcmvPBItaftLU/dtUq5eKksAdOnX1T5xnF/FAWFJPxAyAAQAAAAGADYFe/W1wWZziviBxdd2ngsqpbn5+BA8zrtdO6WbJZy+S8F+QS9Jo9T0A6dVpKFhTAtAAAHl+3tn6imv8AHcn8Ixk/4tFT1i/bhiPzKx6ZXeXf4fO3pnXKLf8Aiw774O2yH+wpMtZitZ/MLilt2tH4dDU1/qVOK96uSkvg+f0NKk/fqflme67O3/dz+0nFrykv6ZZdHy/SzzSfnx/mpOdTfmHoGdYq2LA1zAr2gc/UxIHB4hVlMJW9J2VrurjOPtGneeffKuTsXi0k/d+JKHoNBwarTpdxDEukrZPdY/nyAvrPPKWF682sdfQDyfartVoqIuEoRvt6KCw0v9QHk9Rx7TThGzTQuqvlKO6pyzVFeOHjJCV3S8YtSTjZJejeQOhV2jvX7Sf5oIWq+1VvjGL+IG+PayXjWvmBn/a1/wDT+qAh9rH4V/UDXPtXZ4QXzAr2dpb302x+GQKV3F75dbJfDkBTna3zbb/N5CWtzA1xl70fzQHotBPkgO3p5EoXEwOgBAACjxbhVepjGNu5bHmMovEk/E1uTxaZ69t2bDnvhndXhu3eihTZpYVrEFp3Bc8vEZ55v/Uyo6nhjH2RX1rS06fkm82m3tV0cd1TXmmc7ee260mXqKv1dvLkrIQvh+bSbXzyWXLr9DkRePnUqiP5mPz8eHpIWxai8r31mKysvlnkdZjvF6RaPlVWrMTP7MmZHlrkBpmgKqjGc3XvgpJJuLkt+H0e3qQMYaC+F0ZV+zyqyt7sU+9SzzcGuWcYAucS1dVEN9kZuLeMVQnN/FRJHLt7UaSMO/jZvbzFVYcbI+jXh8QPM39u7JWSVlNc9NJbXU85x57gnTxvF5VW3zspq7qEsYrzKSTxzeWBOnhjBCXTpnyCFiNgGamBmpgTvAbgG8BvAhzAwcwMJTAsaGhye59PAD0ejqxgDr0RJQtoDoAAAADyPb/SqfszfnbHP5qLX8Ck61PbSsx+Vr0v9VoeX7P52ThJ5cJOOfNHNcjW4mFxaNQ9B2w72PDqNXp7Kq50QTas62xccbIf5spcjqJ42Pk8XHa/xEKvhzrlWxzG9z/6Xg+E6/Xa/WaVQujG3SwUoTm2qq4Vr3pyS67vHzz5GbFE7iseoWvIxYOPhtuP1f3l9k4ZxKrU1Rv081ZXLOJLK5p4aw+a5lhWYtG4crlxWxW7bRqW+R6Y2mbA5XEqsyhZGjT3SjnPfL3kvBxlh/ICtbrNWpO1XwTf+BKG6iPon974hKvruP6iUdnuU/idbblL8m+i+pA8lrmnkDjXZT5BLWn5poDfWBZrkBYjIIZqYGamBO8Cd4DeBG8DFzAzhVKXRP8AMC/peGPOZc/TwA7el0WPADp0UYAvV1koblEC4AAAQB57tpDNNUvw3r5OEl/8KbrVd4In8SsemT/NmP2eK4bNRtvT5e8n80cxljdar20bcrt1q75w0mZZ0k65dzt5YshNxmpLz6NPyfozpuP3fw9In8HA7IvkiI+7fmXlKrpQbcJSi2nFuLabi+sX6MyRtZTSLe42+r/Zbw++jTztvltq1DjKmhr3lhPNnpuWOXpk3uPSax5ct1fPjyZIivuPcvXa3Tq+Gzvba8STbpnsn0+63jl1NhUNqrhXX78sRhFJzm+iSxlvzA49mthNt1bnBdJyWIz/AHfFr1IS5urvA4uqtbA5tsGwMI6JvwAs1cLz4AWYcG9AM/0J6AQ+CPwbAxfB5+D+gEfomz+kA/RVn9JgZLhVnn9ANkeDy8X9AN9fBPPLAuU8HS8AL1PDkvAC5Vo8AW69OShYhUBtjADPaBuAARkBkDi9rY50sn+Gdb/9kv5lb1Wu+NZu9PnWeHzm6+Fd1u94jKEX+fLBy1aTakadFM6lV4P2Vt1262V0YabFsaWnKVkLV91ODWNuebw+Z03Dw9+ONtbN1OuGOysef9lbhXYjVX13ymu4srzCqFmYq62Mve5tfcxnEvHKM9cEzt7zdWx17e3zv293wPi0NNRVp9bbnUQ3QsvjW+6g8vbF2YxlLCz6G3jiYrqXP8q9MmWbY41DsfpLDcNOlfJ9bM4hF+G+fR/A9NdWnPWRlv72q1S5ToshtqS8NjXP5gYXWTlmVigpP9mtPal8eoHO1EGwKktI2BnXw/0AuU8O9AL1WhXkBaho/QDatJ6AZeyLyAj2NeQD2JeQD2JeQErRLyCGS0a8iRmtKvIDOOnA2RpA2RrAzUAM1EDNIBgDICGwMWwNdluEBxePW76LILm2uS9U01/A0ubHfitSPlsca3Zki0vner0ne3rvYyhFx25lyzLyOanFkwY9yv65seWdQ9VwBxrr7qv7sZPp58i06XlvOPyrOfWv1HUtvcY7sN80lFdZN+BeRPhWSwrunLPfbdjTXcpKUcP8TfVkjOF0YpRglGK6RikkvgBDuyBg+YBUZA2R0voBvhpUELENOSN0aQNsawM1WBOwCe7Ad2A7sCe7AnuwGwCdgE7QMtoE4AYAnAADHIENga5SA5PGdeqpVOXOEt0X6Pk0/wCIGhX1TWYzj8eTMdqRL1FphXu0VUvvuDXk2mjDPHiXuMsx6Y99p6Y4jjl+zFcj3XDWvpE3mXL1XFXOcccoKXJGZ4LNaBrWqb8QLNNzYF+lgXqkBahElDdGAG2MQM1EDNRAlRAnAE4AYAnADADADAE4AAAAEgAAGlyAwlIDTOwDz3at5qi/KxfVMhLzCk/BgZd4/N/MDFsDGTAyjLIFmmpsDo6egDp0VAXqoAWoRJQ3RQGxIDNIDLAEgAJAAAJAAAAAAAAAAAFVsDTOQFW6wgcLjtmamvVP6hLzoDIDIGE3yYG/RVZwwO1pdP6AdKmgC7VUELMIEjdGIGxIDYkBkBIACQAEgAAAAAAAAAAAAApSA02AU7yEuHxWpyi0gPPvlyYDIDIG6jSyn4PAHb0eixjkB1KaALtdRKG+MAN0YgZpAZpAZJAZAAJAASAAAAAAAAAAAJAAAKMgNU0BXsgQlUt0+QOffwuMuqAr/oSPr8wN1PB4Lnt+YF+rRJeAFqugCzColDdGAGxRAzSAzSAyQEgAJAASAAAAAAAAAASAAAEBIFJoDBxAwcANbqAxdIDufQCVSBmqwNkYAZqIGaQGSiBkkBlgCQAEgAJAAAAAAAAkAAAAAAEgAKuAIaAx2gRtAbQG0BtAnaBkkBKQGSQGWAJAkCQAACQAAAAAAAAEgSAAAAAAABowBGAIwA2gRgBgCdoE4AnAE4AkABIEgAAEgAAAAAAAAAEgSAAAAAAABpAhgAAAAAAASAQEoCQAEoAAAlAAAAAAAAAAEoCQAAAAAAAP/9k=">
            <a:hlinkClick r:id="rId5"/>
          </p:cNvPr>
          <p:cNvSpPr>
            <a:spLocks noChangeAspect="1" noChangeArrowheads="1"/>
          </p:cNvSpPr>
          <p:nvPr/>
        </p:nvSpPr>
        <p:spPr bwMode="auto">
          <a:xfrm>
            <a:off x="63500"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2468" name="AutoShape 4" descr="data:image/jpeg;base64,/9j/4AAQSkZJRgABAQAAAQABAAD/2wCEAAkGBxAQDw8NDQ8PDw4PDxAPDw0PDw8PDQ0OFREWFhURFBQYHSggGBsmGxUVITEhJSkrLi46GB8zODMsNygtLisBCgoKDg0OGhAQGiwkICY2LCwsMCwsLCwsLCwsLiwsLCwsLCwuLCwsLSwsLCwsLCwsLCwsLCwsLCwsLCwsLCwsLP/AABEIAMIBAwMBEQACEQEDEQH/xAAbAAEAAgMBAQAAAAAAAAAAAAAAAQQCAwUGB//EAD8QAAICAQIDBQUEBwYHAAAAAAABAgMRBBIFITEGE0FRYRQigZGhBzJScRUjQnKxwfAWM0NigsIkNFNzkqLR/8QAGgEBAAIDAQAAAAAAAAAAAAAAAAEFAwQGAv/EAC8RAQACAgEEAQMCBAcBAAAAAAABAgMRBAUSITFBEyJRMmEUIzOxcYGRwdHh8BX/2gAMAwEAAhEDEQA/APuAAAAAAAAAAAAAAAAAAAAAAAAAAAAAAAAAAAAAAAAAAAAAAAAAAAAAAAAAAAAAAAAAAAAAAAAAAAAAAAAAAAAAAAAAAAAAAAAAAAAAAAAAAAAAAAAAAAAAAAAAAAAAAAAAAAAAAADgdse0a4dRC/u+9c7Y17N2zk025Zw+mPqeMl+2N6bXE48Z79k201dke2FPEe8jXCdVlSjKVc3F5i+W6LXXn/I848sX9MnM4F+NruncS9IZWihtfPp6gSAAAAAAAAAAAAAAAAAAAAAAAAAAAAAAAAAHlPtOpqlw26dsVKVbg6n4xtclFP6mPNOqS3On17uRWHyvsPxb2TX0Wt4rnLubf+3Pln4S2v4Gjht22dP1DB9bBaI9x5h921+ur09U77pKFVcd0pPpj082+hYzMRG5cfjx2yWitY8y+E9pe0d+v1Pep2RjnZp6IyacE3hLk+cm+r+HgV9slslnW4OLj4uCZmImYjcvr3YPS31cPphqu8V3vuStk52JOTaTbfkb1K9saly3JzRlyTesa/Z6BM9sClxTi+n0sYz1V0KYye2Lm8bpYzhHm1or7ZcWDJlnVI236LWV31xuosjZXLO2yDzGWHh4ZMTE+YeL0tSe20alvJeQAAAAAAAAAAAAAAAAAAAAEZAAQAyBhKeANqA8H9sOq26GqpPnbqI5/KMXL+ODX5M/bpb9GpvPv8Q+X6zg1lel0+sl/dalziv8sot4+aT+Rgtj/lxMLXFyt8u+OfUujxztNqdfXpdJiTVcIR7uPOWouSx3kvh4fmx3Wyaq8/Rw8GLZp8zPr/hX7HaVz4jo65Lmr4ykv3Hu/wBp5xxH1NMvMyT/AAk2n3Mf3df7Q+0t2p1dumrnJaaibpVcG4q2yL2ylLz97Kw+XI95bze3bEtfg8amDB9W1dzPn/pwtJrNboLYyi7dPPlJRcs12R9Y/dkiLVnHMTEsuG+Lm1tW9NN3aPtPqNfKPtDWyuUnXCMUlDd6/tcuWTzkva2tsnB4+HFNvp+48Tt7n7LO087dvDXXDu6aZyVym9/KS5OOMftefgbOG1tamFN1PDi7pyVvuZn0sv7VtMpyi9NftUmlNOtppNrdjI/iI+YTHRslqxNbQ9N2e7U6TXZWmsfeRWZUzi4WJeeH1XPqsmSmSt/TR5PCy8f9cO2ZGqAAAAAAAAAAAgMkgAAjIEAAIyBDkBkgIYGucMgbK3y59UB8X7c8D4jPW6m72a+2mdm6twzZBRUVFYS6cka2TBNp3tc8TqlcNIrNPXz8vQdieCz13DL9Hr1dCuNyWnUoKE6VGKeY5Xm31MmOkxGrNXmcnHkyRkxRqfn/ABYavg9HAKvbI51d9k+5rdzUFVBxe5xwnzF/sjdYOPvk5IjLfxH5eP7B6+FHENPZYpzzLuo7FFy72zEIt5a5ZlzNTFPbfcwv+fjjLx5rSY8eff4cnXxbvuTajJ32KUpZwnveW8czzaIi+rMmPJa3FicPmdLMOAaiX9x7PqPTT6iqcv8AxznPwMv0KT6lof8A0uRj/qY08b0067a9NOO22uqquUfFTfvYfr7xjyRq0VbnCyd+G2X87l9W4nLRcG0kdRDTQ7+yEKEo+7O6W3L3S8FybbNy94x1253jca3KzTET+8vj+qu085ScaHS3l4he5KLfpKPP5o1/qzMbmq3/AICuO3bXNMS7/wBmuf0pp9uelm71jsef5HjB/UbPVfHE1P7PupYOSQAAZAZAkAAAAAPKviPfai2M21CuydcYZ91bJOLbXi+TOQ5/LyW5E1mZiIW9MEVwxaI8y6eh1WLFUnmMk8LOdrSzy9Dd6Xy7Tl+lvcS1c2L7O7TrZOiaSAAEZAhyA1ysAqazU7YTflGT+SAt6PURshGcXlNJgbgGAJQEgAKPFuEUauHdaqqNsE8pS8H5pgcDT/Z1w+u6vUV12QlXOM4xVknDcnlZTImHqL2iNbcrtf8AZv7TbPVaKyNVlj3WVTX6ucvGSa6M8Wx1t7hnwcvLg/RLzvC/s44hDU0TtVHd13V2Skpp8oSUunwMcceu9t2/V8tqzWYjy0/aXwbUV6+3VRqsnTdtnG2CctslFJp46PkRlwzadw98DqVcOP6d43DicR4hrdTpo2amV1tFFm1WWLlW3HGG8ZfTqzxbFea+Wxh5vFx5t0jUT7VdNxKiNE6bNJRbOWdupc5xug306cnjyIra8V7dMufBxcmWMv1Nene+zDUwr4lVvUm7ITqr2pPFksPL8ltjI84PF/LJ1Wvfx/tmNQ+4m+5VgBIGMZATkCQMgAACtxDWRoqsuszsri5PHV+i9X0PGS8UrNreoeqVm9orHy+X6ris7tTK6rTzoVjzNb1apP8AHjC2vplZZynMvgz37vTocGLJjp2z5ez7Mwqi+8lerLmsJOLrUF4pKXVm90uvExT3Rfdv9FfzrZbfbNdQ9IdArACGBi2BpnMCrdaBx+Jar3JrzjJfQhLk8G4zOh4+9B9Y+XqgPaaDilVyzGSz4ro0ShdQAAAAAQAaAJsA2BruqjOLhOEZQksShJJxa9UBxf7IcO97/gqPe5Pk/p5fACnwvsHotNqIaqiE4zg24xdkpQTxjoyNQ9d9ta29VlkvIBX4hrY0wc5PouS8WwK+jvzCLfVxTa9WsgXIzAyyBtAAQB57t5/yFsfxSqj87I5+mTS6hftwTLb4Vd5ofM+F6ySi0+sZOPyOVzY43t0NZ+HpOE8V2WQjNffyl5PBrRSaz3R8MefH31e84bfui1n7r5fuvp/M6vpPI+ri1Pw57kY+2y2WrAhga5sCtawOfqpdSEvPcUs5P8mBxIzAu8MalPDvVL5bfdnKU5N9EohD1FVuuoXvwVsV4wbcmvPBItaftLU/dtUq5eKksAdOnX1T5xnF/FAWFJPxAyAAQAAAAGADYFe/W1wWZziviBxdd2ngsqpbn5+BA8zrtdO6WbJZy+S8F+QS9Jo9T0A6dVpKFhTAtAAAHl+3tn6imv8AHcn8Ixk/4tFT1i/bhiPzKx6ZXeXf4fO3pnXKLf8Aiw774O2yH+wpMtZitZ/MLilt2tH4dDU1/qVOK96uSkvg+f0NKk/fqflme67O3/dz+0nFrykv6ZZdHy/SzzSfnx/mpOdTfmHoGdYq2LA1zAr2gc/UxIHB4hVlMJW9J2VrurjOPtGneeffKuTsXi0k/d+JKHoNBwarTpdxDEukrZPdY/nyAvrPPKWF682sdfQDyfartVoqIuEoRvt6KCw0v9QHk9Rx7TThGzTQuqvlKO6pyzVFeOHjJCV3S8YtSTjZJejeQOhV2jvX7Sf5oIWq+1VvjGL+IG+PayXjWvmBn/a1/wDT+qAh9rH4V/UDXPtXZ4QXzAr2dpb302x+GQKV3F75dbJfDkBTna3zbb/N5CWtzA1xl70fzQHotBPkgO3p5EoXEwOgBAACjxbhVepjGNu5bHmMovEk/E1uTxaZ69t2bDnvhndXhu3eihTZpYVrEFp3Bc8vEZ55v/Uyo6nhjH2RX1rS06fkm82m3tV0cd1TXmmc7ee260mXqKv1dvLkrIQvh+bSbXzyWXLr9DkRePnUqiP5mPz8eHpIWxai8r31mKysvlnkdZjvF6RaPlVWrMTP7MmZHlrkBpmgKqjGc3XvgpJJuLkt+H0e3qQMYaC+F0ZV+zyqyt7sU+9SzzcGuWcYAucS1dVEN9kZuLeMVQnN/FRJHLt7UaSMO/jZvbzFVYcbI+jXh8QPM39u7JWSVlNc9NJbXU85x57gnTxvF5VW3zspq7qEsYrzKSTxzeWBOnhjBCXTpnyCFiNgGamBmpgTvAbgG8BvAhzAwcwMJTAsaGhye59PAD0ejqxgDr0RJQtoDoAAAADyPb/SqfszfnbHP5qLX8Ck61PbSsx+Vr0v9VoeX7P52ThJ5cJOOfNHNcjW4mFxaNQ9B2w72PDqNXp7Kq50QTas62xccbIf5spcjqJ42Pk8XHa/xEKvhzrlWxzG9z/6Xg+E6/Xa/WaVQujG3SwUoTm2qq4Vr3pyS67vHzz5GbFE7iseoWvIxYOPhtuP1f3l9k4ZxKrU1Rv081ZXLOJLK5p4aw+a5lhWYtG4crlxWxW7bRqW+R6Y2mbA5XEqsyhZGjT3SjnPfL3kvBxlh/ICtbrNWpO1XwTf+BKG6iPon974hKvruP6iUdnuU/idbblL8m+i+pA8lrmnkDjXZT5BLWn5poDfWBZrkBYjIIZqYGamBO8Cd4DeBG8DFzAzhVKXRP8AMC/peGPOZc/TwA7el0WPADp0UYAvV1koblEC4AAAQB57tpDNNUvw3r5OEl/8KbrVd4In8SsemT/NmP2eK4bNRtvT5e8n80cxljdar20bcrt1q75w0mZZ0k65dzt5YshNxmpLz6NPyfozpuP3fw9In8HA7IvkiI+7fmXlKrpQbcJSi2nFuLabi+sX6MyRtZTSLe42+r/Zbw++jTztvltq1DjKmhr3lhPNnpuWOXpk3uPSax5ct1fPjyZIivuPcvXa3Tq+Gzvba8STbpnsn0+63jl1NhUNqrhXX78sRhFJzm+iSxlvzA49mthNt1bnBdJyWIz/AHfFr1IS5urvA4uqtbA5tsGwMI6JvwAs1cLz4AWYcG9AM/0J6AQ+CPwbAxfB5+D+gEfomz+kA/RVn9JgZLhVnn9ANkeDy8X9AN9fBPPLAuU8HS8AL1PDkvAC5Vo8AW69OShYhUBtjADPaBuAARkBkDi9rY50sn+Gdb/9kv5lb1Wu+NZu9PnWeHzm6+Fd1u94jKEX+fLBy1aTakadFM6lV4P2Vt1262V0YabFsaWnKVkLV91ODWNuebw+Z03Dw9+ONtbN1OuGOysef9lbhXYjVX13ymu4srzCqFmYq62Mve5tfcxnEvHKM9cEzt7zdWx17e3zv293wPi0NNRVp9bbnUQ3QsvjW+6g8vbF2YxlLCz6G3jiYrqXP8q9MmWbY41DsfpLDcNOlfJ9bM4hF+G+fR/A9NdWnPWRlv72q1S5ToshtqS8NjXP5gYXWTlmVigpP9mtPal8eoHO1EGwKktI2BnXw/0AuU8O9AL1WhXkBaho/QDatJ6AZeyLyAj2NeQD2JeQD2JeQErRLyCGS0a8iRmtKvIDOOnA2RpA2RrAzUAM1EDNIBgDICGwMWwNdluEBxePW76LILm2uS9U01/A0ubHfitSPlsca3Zki0vner0ne3rvYyhFx25lyzLyOanFkwY9yv65seWdQ9VwBxrr7qv7sZPp58i06XlvOPyrOfWv1HUtvcY7sN80lFdZN+BeRPhWSwrunLPfbdjTXcpKUcP8TfVkjOF0YpRglGK6RikkvgBDuyBg+YBUZA2R0voBvhpUELENOSN0aQNsawM1WBOwCe7Ad2A7sCe7AnuwGwCdgE7QMtoE4AYAnAADHIENga5SA5PGdeqpVOXOEt0X6Pk0/wCIGhX1TWYzj8eTMdqRL1FphXu0VUvvuDXk2mjDPHiXuMsx6Y99p6Y4jjl+zFcj3XDWvpE3mXL1XFXOcccoKXJGZ4LNaBrWqb8QLNNzYF+lgXqkBahElDdGAG2MQM1EDNRAlRAnAE4AYAnADADADAE4AAAAEgAAGlyAwlIDTOwDz3at5qi/KxfVMhLzCk/BgZd4/N/MDFsDGTAyjLIFmmpsDo6egDp0VAXqoAWoRJQ3RQGxIDNIDLAEgAJAAAJAAAAAAAAAAAFVsDTOQFW6wgcLjtmamvVP6hLzoDIDIGE3yYG/RVZwwO1pdP6AdKmgC7VUELMIEjdGIGxIDYkBkBIACQAEgAAAAAAAAAAAAApSA02AU7yEuHxWpyi0gPPvlyYDIDIG6jSyn4PAHb0eixjkB1KaALtdRKG+MAN0YgZpAZpAZJAZAAJAASAAAAAAAAAAAJAAAKMgNU0BXsgQlUt0+QOffwuMuqAr/oSPr8wN1PB4Lnt+YF+rRJeAFqugCzColDdGAGxRAzSAzSAyQEgAJAASAAAAAAAAAASAAAEBIFJoDBxAwcANbqAxdIDufQCVSBmqwNkYAZqIGaQGSiBkkBlgCQAEgAJAAAAAAAAkAAAAAAEgAKuAIaAx2gRtAbQG0BtAnaBkkBKQGSQGWAJAkCQAACQAAAAAAAAEgSAAAAAAABowBGAIwA2gRgBgCdoE4AnAE4AkABIEgAAEgAAAAAAAAAEgSAAAAAAABpAhgAAAAAAASAQEoCQAEoAAAlAAAAAAAAAAEoCQAAAAAAAP/9k=">
            <a:hlinkClick r:id="rId5"/>
          </p:cNvPr>
          <p:cNvSpPr>
            <a:spLocks noChangeAspect="1" noChangeArrowheads="1"/>
          </p:cNvSpPr>
          <p:nvPr/>
        </p:nvSpPr>
        <p:spPr bwMode="auto">
          <a:xfrm>
            <a:off x="63500"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Marcador de contenido"/>
          <p:cNvGraphicFramePr>
            <a:graphicFrameLocks noGrp="1"/>
          </p:cNvGraphicFramePr>
          <p:nvPr>
            <p:ph idx="1"/>
          </p:nvPr>
        </p:nvGraphicFramePr>
        <p:xfrm>
          <a:off x="503238" y="828303"/>
          <a:ext cx="9074150" cy="5381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90077" y="324247"/>
            <a:ext cx="9690548" cy="400110"/>
          </a:xfrm>
          <a:prstGeom prst="rect">
            <a:avLst/>
          </a:prstGeom>
          <a:noFill/>
          <a:ln w="9525">
            <a:noFill/>
            <a:miter lim="800000"/>
            <a:headEnd/>
            <a:tailEnd/>
          </a:ln>
        </p:spPr>
        <p:txBody>
          <a:bodyPr wrap="square">
            <a:spAutoFit/>
          </a:bodyPr>
          <a:lstStyle/>
          <a:p>
            <a:pPr>
              <a:defRPr/>
            </a:pPr>
            <a:r>
              <a:rPr lang="es-ES" b="1" dirty="0" smtClean="0">
                <a:solidFill>
                  <a:schemeClr val="accent3">
                    <a:lumMod val="50000"/>
                  </a:schemeClr>
                </a:solidFill>
                <a:effectLst>
                  <a:outerShdw blurRad="38100" dist="38100" dir="2700000" algn="tl">
                    <a:srgbClr val="000000">
                      <a:alpha val="43137"/>
                    </a:srgbClr>
                  </a:outerShdw>
                </a:effectLst>
                <a:latin typeface="Adobe Caslon Pro"/>
              </a:rPr>
              <a:t>Las metas deberán ser descritas como se indica a continuación:</a:t>
            </a:r>
            <a:endParaRPr lang="es-ES" b="1" dirty="0">
              <a:solidFill>
                <a:schemeClr val="accent3">
                  <a:lumMod val="50000"/>
                </a:schemeClr>
              </a:solidFill>
              <a:effectLst>
                <a:outerShdw blurRad="38100" dist="38100" dir="2700000" algn="tl">
                  <a:srgbClr val="000000">
                    <a:alpha val="43137"/>
                  </a:srgbClr>
                </a:outerShdw>
              </a:effectLst>
              <a:latin typeface="Adobe Caslon Pro"/>
            </a:endParaRPr>
          </a:p>
        </p:txBody>
      </p:sp>
      <p:graphicFrame>
        <p:nvGraphicFramePr>
          <p:cNvPr id="5" name="4 Diagrama"/>
          <p:cNvGraphicFramePr/>
          <p:nvPr/>
        </p:nvGraphicFramePr>
        <p:xfrm>
          <a:off x="215776" y="900311"/>
          <a:ext cx="964907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a:spLocks noChangeArrowheads="1"/>
          </p:cNvSpPr>
          <p:nvPr/>
        </p:nvSpPr>
        <p:spPr bwMode="auto">
          <a:xfrm>
            <a:off x="325404" y="280169"/>
            <a:ext cx="8724804" cy="1077218"/>
          </a:xfrm>
          <a:prstGeom prst="rect">
            <a:avLst/>
          </a:prstGeom>
          <a:noFill/>
          <a:ln w="9525">
            <a:noFill/>
            <a:miter lim="800000"/>
            <a:headEnd/>
            <a:tailEnd/>
          </a:ln>
        </p:spPr>
        <p:txBody>
          <a:bodyPr wrap="square">
            <a:spAutoFit/>
          </a:bodyPr>
          <a:lstStyle/>
          <a:p>
            <a:pPr algn="ctr">
              <a:defRPr/>
            </a:pPr>
            <a:r>
              <a:rPr lang="es-MX" sz="3200" b="1" dirty="0" smtClean="0">
                <a:solidFill>
                  <a:schemeClr val="accent3">
                    <a:lumMod val="50000"/>
                  </a:schemeClr>
                </a:solidFill>
                <a:effectLst>
                  <a:outerShdw blurRad="38100" dist="38100" dir="2700000" algn="tl">
                    <a:srgbClr val="000000">
                      <a:alpha val="43137"/>
                    </a:srgbClr>
                  </a:outerShdw>
                </a:effectLst>
                <a:latin typeface="Adobe Caslon Pro"/>
              </a:rPr>
              <a:t>Objetivos del Sistema de Evaluación del Desempeño</a:t>
            </a:r>
          </a:p>
        </p:txBody>
      </p:sp>
      <p:sp>
        <p:nvSpPr>
          <p:cNvPr id="8" name="Rectangle 5"/>
          <p:cNvSpPr>
            <a:spLocks noChangeArrowheads="1"/>
          </p:cNvSpPr>
          <p:nvPr/>
        </p:nvSpPr>
        <p:spPr bwMode="auto">
          <a:xfrm>
            <a:off x="468280" y="1637491"/>
            <a:ext cx="9215502" cy="4401205"/>
          </a:xfrm>
          <a:prstGeom prst="rect">
            <a:avLst/>
          </a:prstGeom>
          <a:noFill/>
          <a:ln w="9525">
            <a:noFill/>
            <a:miter lim="800000"/>
            <a:headEnd/>
            <a:tailEnd/>
          </a:ln>
        </p:spPr>
        <p:txBody>
          <a:bodyPr wrap="square" anchor="ctr">
            <a:spAutoFit/>
          </a:bodyPr>
          <a:lstStyle/>
          <a:p>
            <a:pPr marL="361950" indent="-361950" algn="just">
              <a:buFont typeface="Wingdings" pitchFamily="2" charset="2"/>
              <a:buChar char="v"/>
            </a:pPr>
            <a:r>
              <a:rPr lang="es-MX" dirty="0">
                <a:latin typeface="Adobe Caslon Pro"/>
              </a:rPr>
              <a:t>Valorar el comportamiento de los servidores públicos en el cumplimiento de sus funciones, tomando en cuenta las metas programáticas establecidas, la capacitación lograda y las aportaciones realizadas;</a:t>
            </a:r>
          </a:p>
          <a:p>
            <a:pPr marL="361950" indent="-361950" algn="just">
              <a:buFont typeface="Wingdings" pitchFamily="2" charset="2"/>
              <a:buChar char="v"/>
            </a:pPr>
            <a:endParaRPr lang="es-ES" dirty="0">
              <a:latin typeface="Adobe Caslon Pro"/>
            </a:endParaRPr>
          </a:p>
          <a:p>
            <a:pPr marL="361950" indent="-361950" algn="just">
              <a:buFont typeface="Wingdings" pitchFamily="2" charset="2"/>
              <a:buChar char="v"/>
            </a:pPr>
            <a:r>
              <a:rPr lang="es-MX" dirty="0">
                <a:latin typeface="Adobe Caslon Pro"/>
              </a:rPr>
              <a:t>Aportar información para mejorar el funcionamiento de la dependencia en términos de eficiencia, efectividad, honestidad, calidad del servicio y aspectos financieros;</a:t>
            </a:r>
          </a:p>
          <a:p>
            <a:pPr marL="361950" indent="-361950" algn="just">
              <a:buFont typeface="Wingdings" pitchFamily="2" charset="2"/>
              <a:buChar char="v"/>
            </a:pPr>
            <a:endParaRPr lang="es-ES" dirty="0">
              <a:latin typeface="Adobe Caslon Pro"/>
            </a:endParaRPr>
          </a:p>
          <a:p>
            <a:pPr marL="361950" indent="-361950" algn="just">
              <a:buFont typeface="Wingdings" pitchFamily="2" charset="2"/>
              <a:buChar char="v"/>
            </a:pPr>
            <a:r>
              <a:rPr lang="es-MX" dirty="0">
                <a:latin typeface="Adobe Caslon Pro"/>
              </a:rPr>
              <a:t>Servir como instrumento para detectar necesidades de capacitación que se requieran en el ámbito de la dependencia, e</a:t>
            </a:r>
          </a:p>
          <a:p>
            <a:pPr marL="361950" indent="-361950" algn="just">
              <a:buFont typeface="Wingdings" pitchFamily="2" charset="2"/>
              <a:buNone/>
            </a:pPr>
            <a:endParaRPr lang="es-ES" dirty="0">
              <a:latin typeface="Adobe Caslon Pro"/>
            </a:endParaRPr>
          </a:p>
          <a:p>
            <a:pPr marL="361950" indent="-361950" algn="just">
              <a:buFont typeface="Wingdings" pitchFamily="2" charset="2"/>
              <a:buChar char="v"/>
            </a:pPr>
            <a:r>
              <a:rPr lang="es-MX" dirty="0">
                <a:latin typeface="Adobe Caslon Pro"/>
              </a:rPr>
              <a:t>Identificar los casos de desempeño no satisfactorio para adoptar medidas correctivas.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92336" y="252239"/>
          <a:ext cx="1159328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08731"/>
            <a:ext cx="9690548" cy="954107"/>
          </a:xfrm>
          <a:prstGeom prst="rect">
            <a:avLst/>
          </a:prstGeom>
          <a:noFill/>
          <a:ln w="9525">
            <a:noFill/>
            <a:miter lim="800000"/>
            <a:headEnd/>
            <a:tailEnd/>
          </a:ln>
        </p:spPr>
        <p:txBody>
          <a:bodyPr wrap="square">
            <a:spAutoFit/>
          </a:bodyPr>
          <a:lstStyle/>
          <a:p>
            <a:pPr algn="ctr">
              <a:defRPr/>
            </a:pPr>
            <a:r>
              <a:rPr lang="es-MX" sz="2800" b="1" dirty="0">
                <a:solidFill>
                  <a:schemeClr val="accent3">
                    <a:lumMod val="50000"/>
                  </a:schemeClr>
                </a:solidFill>
                <a:effectLst>
                  <a:outerShdw blurRad="38100" dist="38100" dir="2700000" algn="tl">
                    <a:srgbClr val="000000">
                      <a:alpha val="43137"/>
                    </a:srgbClr>
                  </a:outerShdw>
                </a:effectLst>
                <a:latin typeface="Adobe Caslon Pro"/>
              </a:rPr>
              <a:t>Ubicación de Herramientas para la Evaluación del Desempeño en la Web</a:t>
            </a:r>
          </a:p>
        </p:txBody>
      </p:sp>
      <p:pic>
        <p:nvPicPr>
          <p:cNvPr id="5121" name="Picture 1"/>
          <p:cNvPicPr>
            <a:picLocks noChangeAspect="1" noChangeArrowheads="1"/>
          </p:cNvPicPr>
          <p:nvPr/>
        </p:nvPicPr>
        <p:blipFill>
          <a:blip r:embed="rId2" cstate="print"/>
          <a:srcRect l="24349" t="35099" r="20573" b="24617"/>
          <a:stretch>
            <a:fillRect/>
          </a:stretch>
        </p:blipFill>
        <p:spPr bwMode="auto">
          <a:xfrm>
            <a:off x="968346" y="1351739"/>
            <a:ext cx="8143932" cy="4834984"/>
          </a:xfrm>
          <a:prstGeom prst="rect">
            <a:avLst/>
          </a:prstGeom>
          <a:noFill/>
          <a:ln w="9525">
            <a:noFill/>
            <a:miter lim="800000"/>
            <a:headEnd/>
            <a:tailEnd/>
          </a:ln>
          <a:effectLst/>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08731"/>
            <a:ext cx="9690548" cy="954107"/>
          </a:xfrm>
          <a:prstGeom prst="rect">
            <a:avLst/>
          </a:prstGeom>
          <a:noFill/>
          <a:ln w="9525">
            <a:noFill/>
            <a:miter lim="800000"/>
            <a:headEnd/>
            <a:tailEnd/>
          </a:ln>
        </p:spPr>
        <p:txBody>
          <a:bodyPr wrap="square">
            <a:spAutoFit/>
          </a:bodyPr>
          <a:lstStyle/>
          <a:p>
            <a:pPr>
              <a:defRPr/>
            </a:pPr>
            <a:r>
              <a:rPr lang="es-MX" sz="2800" b="1" dirty="0">
                <a:solidFill>
                  <a:schemeClr val="tx1">
                    <a:lumMod val="50000"/>
                    <a:lumOff val="50000"/>
                  </a:schemeClr>
                </a:solidFill>
                <a:effectLst>
                  <a:outerShdw blurRad="38100" dist="38100" dir="2700000" algn="tl">
                    <a:srgbClr val="000000">
                      <a:alpha val="43137"/>
                    </a:srgbClr>
                  </a:outerShdw>
                </a:effectLst>
                <a:latin typeface="Adobe Caslon Pro"/>
              </a:rPr>
              <a:t>Ubicación de Herramientas para la Evaluación del Desempeño en la Web</a:t>
            </a:r>
          </a:p>
        </p:txBody>
      </p:sp>
      <p:pic>
        <p:nvPicPr>
          <p:cNvPr id="46082" name="Picture 2"/>
          <p:cNvPicPr>
            <a:picLocks noChangeAspect="1" noChangeArrowheads="1"/>
          </p:cNvPicPr>
          <p:nvPr/>
        </p:nvPicPr>
        <p:blipFill>
          <a:blip r:embed="rId2" cstate="print"/>
          <a:srcRect l="26693" t="48542" r="19987" b="8504"/>
          <a:stretch>
            <a:fillRect/>
          </a:stretch>
        </p:blipFill>
        <p:spPr bwMode="auto">
          <a:xfrm>
            <a:off x="1039784" y="1208863"/>
            <a:ext cx="8286808" cy="5340579"/>
          </a:xfrm>
          <a:prstGeom prst="rect">
            <a:avLst/>
          </a:prstGeom>
          <a:noFill/>
          <a:ln w="9525">
            <a:noFill/>
            <a:miter lim="800000"/>
            <a:headEnd/>
            <a:tailEnd/>
          </a:ln>
          <a:effectLst/>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08731"/>
            <a:ext cx="9690548" cy="954107"/>
          </a:xfrm>
          <a:prstGeom prst="rect">
            <a:avLst/>
          </a:prstGeom>
          <a:noFill/>
          <a:ln w="9525">
            <a:noFill/>
            <a:miter lim="800000"/>
            <a:headEnd/>
            <a:tailEnd/>
          </a:ln>
        </p:spPr>
        <p:txBody>
          <a:bodyPr wrap="square">
            <a:spAutoFit/>
          </a:bodyPr>
          <a:lstStyle/>
          <a:p>
            <a:pPr>
              <a:defRPr/>
            </a:pPr>
            <a:r>
              <a:rPr lang="es-MX" sz="2800" b="1" dirty="0">
                <a:solidFill>
                  <a:schemeClr val="tx1">
                    <a:lumMod val="50000"/>
                    <a:lumOff val="50000"/>
                  </a:schemeClr>
                </a:solidFill>
                <a:effectLst>
                  <a:outerShdw blurRad="38100" dist="38100" dir="2700000" algn="tl">
                    <a:srgbClr val="000000">
                      <a:alpha val="43137"/>
                    </a:srgbClr>
                  </a:outerShdw>
                </a:effectLst>
                <a:latin typeface="Adobe Caslon Pro"/>
              </a:rPr>
              <a:t>Ubicación de Herramientas para la Evaluación del Desempeño en la Web</a:t>
            </a:r>
          </a:p>
        </p:txBody>
      </p:sp>
      <p:pic>
        <p:nvPicPr>
          <p:cNvPr id="54274" name="Picture 2"/>
          <p:cNvPicPr>
            <a:picLocks noChangeAspect="1" noChangeArrowheads="1"/>
          </p:cNvPicPr>
          <p:nvPr/>
        </p:nvPicPr>
        <p:blipFill>
          <a:blip r:embed="rId2" cstate="print"/>
          <a:srcRect l="12992" t="12184" r="14363" b="6607"/>
          <a:stretch>
            <a:fillRect/>
          </a:stretch>
        </p:blipFill>
        <p:spPr bwMode="auto">
          <a:xfrm>
            <a:off x="1799952" y="1260351"/>
            <a:ext cx="6912768" cy="5217962"/>
          </a:xfrm>
          <a:prstGeom prst="rect">
            <a:avLst/>
          </a:prstGeom>
          <a:noFill/>
          <a:ln w="9525">
            <a:noFill/>
            <a:miter lim="800000"/>
            <a:headEnd/>
            <a:tailEnd/>
          </a:ln>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137293"/>
            <a:ext cx="9690548" cy="584775"/>
          </a:xfrm>
          <a:prstGeom prst="rect">
            <a:avLst/>
          </a:prstGeom>
          <a:noFill/>
          <a:ln w="9525">
            <a:noFill/>
            <a:miter lim="800000"/>
            <a:headEnd/>
            <a:tailEnd/>
          </a:ln>
        </p:spPr>
        <p:txBody>
          <a:bodyPr wrap="square">
            <a:spAutoFit/>
          </a:bodyPr>
          <a:lstStyle/>
          <a:p>
            <a:pPr algn="ctr">
              <a:defRPr/>
            </a:pPr>
            <a:r>
              <a:rPr lang="es-MX" sz="3200" b="1" dirty="0">
                <a:solidFill>
                  <a:schemeClr val="accent3">
                    <a:lumMod val="50000"/>
                  </a:schemeClr>
                </a:solidFill>
                <a:effectLst>
                  <a:outerShdw blurRad="38100" dist="38100" dir="2700000" algn="tl">
                    <a:srgbClr val="000000">
                      <a:alpha val="43137"/>
                    </a:srgbClr>
                  </a:outerShdw>
                </a:effectLst>
                <a:latin typeface="Adobe Caslon Pro"/>
              </a:rPr>
              <a:t>Procedimiento de Aplicación</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sp>
        <p:nvSpPr>
          <p:cNvPr id="5" name="7 CuadroTexto"/>
          <p:cNvSpPr txBox="1">
            <a:spLocks noChangeArrowheads="1"/>
          </p:cNvSpPr>
          <p:nvPr/>
        </p:nvSpPr>
        <p:spPr bwMode="auto">
          <a:xfrm>
            <a:off x="456808" y="942022"/>
            <a:ext cx="2444419" cy="1415772"/>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1</a:t>
            </a:r>
          </a:p>
          <a:p>
            <a:pPr algn="ctr">
              <a:lnSpc>
                <a:spcPct val="80000"/>
              </a:lnSpc>
              <a:spcBef>
                <a:spcPct val="20000"/>
              </a:spcBef>
              <a:defRPr/>
            </a:pPr>
            <a:r>
              <a:rPr lang="es-MX" sz="1400" dirty="0">
                <a:latin typeface="Adobe Caslon Pro"/>
              </a:rPr>
              <a:t>Llenado de la Herramienta de Evaluación en Excel (evaluado-evaluador) y Descripción de Metas</a:t>
            </a:r>
          </a:p>
          <a:p>
            <a:pPr>
              <a:lnSpc>
                <a:spcPct val="80000"/>
              </a:lnSpc>
              <a:spcBef>
                <a:spcPct val="20000"/>
              </a:spcBef>
              <a:defRPr/>
            </a:pPr>
            <a:endParaRPr lang="es-MX" sz="1400" dirty="0">
              <a:latin typeface="Adobe Caslon Pro"/>
            </a:endParaRPr>
          </a:p>
        </p:txBody>
      </p:sp>
      <p:sp>
        <p:nvSpPr>
          <p:cNvPr id="7" name="6 Flecha derecha"/>
          <p:cNvSpPr/>
          <p:nvPr/>
        </p:nvSpPr>
        <p:spPr bwMode="auto">
          <a:xfrm>
            <a:off x="3034983" y="1347788"/>
            <a:ext cx="657225" cy="401637"/>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lstStyle/>
          <a:p>
            <a:pPr>
              <a:defRPr/>
            </a:pPr>
            <a:endParaRPr lang="es-MX">
              <a:latin typeface="Arial" charset="0"/>
            </a:endParaRPr>
          </a:p>
        </p:txBody>
      </p:sp>
      <p:sp>
        <p:nvSpPr>
          <p:cNvPr id="8" name="8 CuadroTexto"/>
          <p:cNvSpPr txBox="1">
            <a:spLocks noChangeArrowheads="1"/>
          </p:cNvSpPr>
          <p:nvPr/>
        </p:nvSpPr>
        <p:spPr bwMode="auto">
          <a:xfrm>
            <a:off x="3825866" y="923112"/>
            <a:ext cx="2175516" cy="1514261"/>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2</a:t>
            </a:r>
          </a:p>
          <a:p>
            <a:pPr algn="ctr">
              <a:lnSpc>
                <a:spcPct val="80000"/>
              </a:lnSpc>
              <a:spcBef>
                <a:spcPct val="20000"/>
              </a:spcBef>
              <a:defRPr/>
            </a:pPr>
            <a:r>
              <a:rPr lang="es-MX" sz="1400" dirty="0">
                <a:latin typeface="Adobe Caslon Pro"/>
              </a:rPr>
              <a:t>Imprimir resumen de calificaciones finales y firmar evaluado-superior jerárquico (o supervisor directo) en 2 tantos y entrega de metas individuales </a:t>
            </a:r>
          </a:p>
        </p:txBody>
      </p:sp>
      <p:sp>
        <p:nvSpPr>
          <p:cNvPr id="9" name="8 Flecha derecha"/>
          <p:cNvSpPr/>
          <p:nvPr/>
        </p:nvSpPr>
        <p:spPr bwMode="auto">
          <a:xfrm>
            <a:off x="6090012" y="1311275"/>
            <a:ext cx="657225" cy="401638"/>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lstStyle/>
          <a:p>
            <a:pPr>
              <a:defRPr/>
            </a:pPr>
            <a:endParaRPr lang="es-MX">
              <a:latin typeface="Arial" charset="0"/>
            </a:endParaRPr>
          </a:p>
        </p:txBody>
      </p:sp>
      <p:sp>
        <p:nvSpPr>
          <p:cNvPr id="10" name="9 CuadroTexto"/>
          <p:cNvSpPr txBox="1">
            <a:spLocks noChangeArrowheads="1"/>
          </p:cNvSpPr>
          <p:nvPr/>
        </p:nvSpPr>
        <p:spPr bwMode="auto">
          <a:xfrm>
            <a:off x="6969138" y="923111"/>
            <a:ext cx="2138724" cy="1538883"/>
          </a:xfrm>
          <a:prstGeom prst="rect">
            <a:avLst/>
          </a:prstGeom>
          <a:solidFill>
            <a:schemeClr val="accent3">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3</a:t>
            </a:r>
          </a:p>
          <a:p>
            <a:pPr algn="ctr">
              <a:lnSpc>
                <a:spcPct val="80000"/>
              </a:lnSpc>
              <a:spcBef>
                <a:spcPct val="20000"/>
              </a:spcBef>
              <a:defRPr/>
            </a:pPr>
            <a:r>
              <a:rPr lang="es-MX" sz="1400" dirty="0">
                <a:latin typeface="Adobe Caslon Pro"/>
              </a:rPr>
              <a:t>Superior jerárquico envía archivo de evaluación escaneada  y metas individuales a su administrativo para la concentración por </a:t>
            </a:r>
            <a:r>
              <a:rPr lang="es-MX" sz="1400" dirty="0" err="1">
                <a:latin typeface="Adobe Caslon Pro"/>
              </a:rPr>
              <a:t>UR</a:t>
            </a:r>
            <a:r>
              <a:rPr lang="es-MX" sz="1400" dirty="0">
                <a:latin typeface="Adobe Caslon Pro"/>
              </a:rPr>
              <a:t> y envío a la  </a:t>
            </a:r>
            <a:r>
              <a:rPr lang="es-MX" sz="1400" dirty="0" err="1">
                <a:latin typeface="Adobe Caslon Pro"/>
              </a:rPr>
              <a:t>DGRH</a:t>
            </a:r>
            <a:endParaRPr lang="es-MX" sz="1400" dirty="0">
              <a:latin typeface="Adobe Caslon Pro"/>
            </a:endParaRPr>
          </a:p>
        </p:txBody>
      </p:sp>
      <p:cxnSp>
        <p:nvCxnSpPr>
          <p:cNvPr id="11" name="33 Forma"/>
          <p:cNvCxnSpPr>
            <a:stCxn id="10" idx="2"/>
          </p:cNvCxnSpPr>
          <p:nvPr/>
        </p:nvCxnSpPr>
        <p:spPr bwMode="auto">
          <a:xfrm rot="5400000">
            <a:off x="4701361" y="-699517"/>
            <a:ext cx="175629" cy="6498650"/>
          </a:xfrm>
          <a:prstGeom prst="bentConnector2">
            <a:avLst/>
          </a:prstGeom>
          <a:ln>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12" name="10 CuadroTexto"/>
          <p:cNvSpPr txBox="1">
            <a:spLocks noChangeArrowheads="1"/>
          </p:cNvSpPr>
          <p:nvPr/>
        </p:nvSpPr>
        <p:spPr bwMode="auto">
          <a:xfrm>
            <a:off x="456808" y="3027363"/>
            <a:ext cx="1971675" cy="1169551"/>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4</a:t>
            </a:r>
          </a:p>
          <a:p>
            <a:pPr algn="ctr">
              <a:lnSpc>
                <a:spcPct val="80000"/>
              </a:lnSpc>
              <a:spcBef>
                <a:spcPct val="20000"/>
              </a:spcBef>
              <a:defRPr/>
            </a:pPr>
            <a:r>
              <a:rPr lang="es-MX" sz="1400" dirty="0">
                <a:latin typeface="Adobe Caslon Pro"/>
              </a:rPr>
              <a:t>La DGRH verifica y concentra </a:t>
            </a:r>
            <a:r>
              <a:rPr lang="es-MX" sz="1400" dirty="0" smtClean="0">
                <a:latin typeface="Adobe Caslon Pro"/>
              </a:rPr>
              <a:t>resultados (En caso de modificaciones se regresa a la Unidad)</a:t>
            </a:r>
            <a:endParaRPr lang="es-MX" sz="1400" dirty="0">
              <a:latin typeface="Adobe Caslon Pro"/>
            </a:endParaRPr>
          </a:p>
        </p:txBody>
      </p:sp>
      <p:sp>
        <p:nvSpPr>
          <p:cNvPr id="13" name="12 Flecha derecha"/>
          <p:cNvSpPr/>
          <p:nvPr/>
        </p:nvSpPr>
        <p:spPr bwMode="auto">
          <a:xfrm>
            <a:off x="2527300" y="3319461"/>
            <a:ext cx="657225" cy="401637"/>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lstStyle/>
          <a:p>
            <a:pPr>
              <a:defRPr/>
            </a:pPr>
            <a:endParaRPr lang="es-MX">
              <a:latin typeface="Arial" charset="0"/>
            </a:endParaRPr>
          </a:p>
        </p:txBody>
      </p:sp>
      <p:sp>
        <p:nvSpPr>
          <p:cNvPr id="14" name="11 CuadroTexto"/>
          <p:cNvSpPr txBox="1">
            <a:spLocks noChangeArrowheads="1"/>
          </p:cNvSpPr>
          <p:nvPr/>
        </p:nvSpPr>
        <p:spPr bwMode="auto">
          <a:xfrm>
            <a:off x="3239398" y="2847975"/>
            <a:ext cx="1971675" cy="1341906"/>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5</a:t>
            </a:r>
          </a:p>
          <a:p>
            <a:pPr algn="ctr">
              <a:lnSpc>
                <a:spcPct val="80000"/>
              </a:lnSpc>
              <a:spcBef>
                <a:spcPct val="20000"/>
              </a:spcBef>
              <a:defRPr/>
            </a:pPr>
            <a:r>
              <a:rPr lang="es-MX" sz="1400" dirty="0">
                <a:latin typeface="Adobe Caslon Pro"/>
              </a:rPr>
              <a:t>La </a:t>
            </a:r>
            <a:r>
              <a:rPr lang="es-MX" sz="1400" dirty="0" err="1">
                <a:latin typeface="Adobe Caslon Pro"/>
              </a:rPr>
              <a:t>DGRH</a:t>
            </a:r>
            <a:r>
              <a:rPr lang="es-MX" sz="1400" dirty="0">
                <a:latin typeface="Adobe Caslon Pro"/>
              </a:rPr>
              <a:t> envía concentrado final de resultados de evaluación de la dependencia al </a:t>
            </a:r>
            <a:r>
              <a:rPr lang="es-MX" sz="1400" dirty="0" err="1">
                <a:latin typeface="Adobe Caslon Pro"/>
              </a:rPr>
              <a:t>CTP</a:t>
            </a:r>
            <a:r>
              <a:rPr lang="es-MX" sz="1400" dirty="0">
                <a:latin typeface="Adobe Caslon Pro"/>
              </a:rPr>
              <a:t> para su </a:t>
            </a:r>
            <a:r>
              <a:rPr lang="es-MX" sz="1400" dirty="0" err="1">
                <a:latin typeface="Adobe Caslon Pro"/>
              </a:rPr>
              <a:t>Vo.Bo</a:t>
            </a:r>
            <a:r>
              <a:rPr lang="es-MX" sz="1400" dirty="0">
                <a:latin typeface="Adobe Caslon Pro"/>
              </a:rPr>
              <a:t>. </a:t>
            </a:r>
          </a:p>
        </p:txBody>
      </p:sp>
      <p:sp>
        <p:nvSpPr>
          <p:cNvPr id="15" name="14 Flecha derecha"/>
          <p:cNvSpPr/>
          <p:nvPr/>
        </p:nvSpPr>
        <p:spPr bwMode="auto">
          <a:xfrm>
            <a:off x="5254887" y="3215164"/>
            <a:ext cx="657225" cy="401638"/>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lstStyle/>
          <a:p>
            <a:pPr>
              <a:defRPr/>
            </a:pPr>
            <a:endParaRPr lang="es-MX">
              <a:latin typeface="Arial" charset="0"/>
            </a:endParaRPr>
          </a:p>
        </p:txBody>
      </p:sp>
      <p:sp>
        <p:nvSpPr>
          <p:cNvPr id="16" name="15 CuadroTexto"/>
          <p:cNvSpPr txBox="1"/>
          <p:nvPr/>
        </p:nvSpPr>
        <p:spPr>
          <a:xfrm>
            <a:off x="6090012" y="2772568"/>
            <a:ext cx="3059112" cy="2074414"/>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indent="-361950" algn="ctr">
              <a:lnSpc>
                <a:spcPct val="80000"/>
              </a:lnSpc>
              <a:spcBef>
                <a:spcPct val="20000"/>
              </a:spcBef>
              <a:defRPr/>
            </a:pPr>
            <a:r>
              <a:rPr lang="es-MX" sz="1400" b="1" dirty="0">
                <a:solidFill>
                  <a:schemeClr val="tx1"/>
                </a:solidFill>
                <a:latin typeface="Adobe Caslon Pro"/>
              </a:rPr>
              <a:t>6</a:t>
            </a:r>
          </a:p>
          <a:p>
            <a:pPr algn="ctr">
              <a:lnSpc>
                <a:spcPct val="80000"/>
              </a:lnSpc>
              <a:spcBef>
                <a:spcPct val="20000"/>
              </a:spcBef>
              <a:defRPr/>
            </a:pPr>
            <a:r>
              <a:rPr lang="es-MX" sz="1400" dirty="0">
                <a:solidFill>
                  <a:schemeClr val="tx1"/>
                </a:solidFill>
                <a:latin typeface="Adobe Caslon Pro"/>
              </a:rPr>
              <a:t>Una vez obtenido el  </a:t>
            </a:r>
            <a:r>
              <a:rPr lang="es-MX" sz="1400" dirty="0" err="1">
                <a:solidFill>
                  <a:schemeClr val="tx1"/>
                </a:solidFill>
                <a:latin typeface="Adobe Caslon Pro"/>
              </a:rPr>
              <a:t>Vo.Bo</a:t>
            </a:r>
            <a:r>
              <a:rPr lang="es-MX" sz="1400" dirty="0">
                <a:solidFill>
                  <a:schemeClr val="tx1"/>
                </a:solidFill>
                <a:latin typeface="Adobe Caslon Pro"/>
              </a:rPr>
              <a:t>. de los resultados por  parte del CTP, la DGRH envía oficialmente el concentrados final es de resultados de evaluación y  concentrado de metas en formato plano en Excel de ésta dependencia a la SFP en medio electrónico</a:t>
            </a:r>
          </a:p>
          <a:p>
            <a:pPr algn="ctr">
              <a:lnSpc>
                <a:spcPct val="80000"/>
              </a:lnSpc>
              <a:spcBef>
                <a:spcPct val="20000"/>
              </a:spcBef>
              <a:defRPr/>
            </a:pPr>
            <a:endParaRPr lang="es-MX" sz="1400" dirty="0">
              <a:solidFill>
                <a:schemeClr val="tx1"/>
              </a:solidFill>
              <a:latin typeface="Adobe Caslon Pro"/>
            </a:endParaRPr>
          </a:p>
        </p:txBody>
      </p:sp>
      <p:cxnSp>
        <p:nvCxnSpPr>
          <p:cNvPr id="17" name="39 Forma"/>
          <p:cNvCxnSpPr/>
          <p:nvPr/>
        </p:nvCxnSpPr>
        <p:spPr bwMode="auto">
          <a:xfrm rot="5400000">
            <a:off x="4775969" y="2244774"/>
            <a:ext cx="358775" cy="5446713"/>
          </a:xfrm>
          <a:prstGeom prst="bentConnector2">
            <a:avLst/>
          </a:prstGeom>
          <a:ln>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18" name="13 CuadroTexto"/>
          <p:cNvSpPr txBox="1">
            <a:spLocks noChangeArrowheads="1"/>
          </p:cNvSpPr>
          <p:nvPr/>
        </p:nvSpPr>
        <p:spPr bwMode="auto">
          <a:xfrm>
            <a:off x="1727944" y="5292799"/>
            <a:ext cx="2289567" cy="1243417"/>
          </a:xfrm>
          <a:prstGeom prst="rect">
            <a:avLst/>
          </a:prstGeom>
          <a:solidFill>
            <a:schemeClr val="accent3">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7</a:t>
            </a:r>
          </a:p>
          <a:p>
            <a:pPr algn="ctr">
              <a:lnSpc>
                <a:spcPct val="80000"/>
              </a:lnSpc>
              <a:spcBef>
                <a:spcPct val="20000"/>
              </a:spcBef>
              <a:defRPr/>
            </a:pPr>
            <a:r>
              <a:rPr lang="es-MX" sz="1400" dirty="0">
                <a:latin typeface="Adobe Caslon Pro"/>
              </a:rPr>
              <a:t>La Secretaría de la Función Pública recibe información y registra en el sistema RH-Net. </a:t>
            </a:r>
            <a:endParaRPr lang="es-ES" sz="1400" dirty="0">
              <a:latin typeface="Adobe Caslon Pro"/>
            </a:endParaRPr>
          </a:p>
          <a:p>
            <a:pPr algn="ctr">
              <a:lnSpc>
                <a:spcPct val="80000"/>
              </a:lnSpc>
              <a:spcBef>
                <a:spcPct val="20000"/>
              </a:spcBef>
              <a:defRPr/>
            </a:pPr>
            <a:endParaRPr lang="es-MX" sz="1400" dirty="0">
              <a:latin typeface="Adobe Caslon Pro"/>
            </a:endParaRPr>
          </a:p>
        </p:txBody>
      </p:sp>
      <p:cxnSp>
        <p:nvCxnSpPr>
          <p:cNvPr id="20" name="19 Conector recto de flecha"/>
          <p:cNvCxnSpPr/>
          <p:nvPr/>
        </p:nvCxnSpPr>
        <p:spPr bwMode="auto">
          <a:xfrm rot="5400000" flipH="1" flipV="1">
            <a:off x="2176373" y="5276418"/>
            <a:ext cx="256858" cy="1588"/>
          </a:xfrm>
          <a:prstGeom prst="straightConnector1">
            <a:avLst/>
          </a:prstGeom>
          <a:ln>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 name="24 Conector recto de flecha"/>
          <p:cNvCxnSpPr/>
          <p:nvPr/>
        </p:nvCxnSpPr>
        <p:spPr bwMode="auto">
          <a:xfrm rot="5400000" flipH="1" flipV="1">
            <a:off x="1362049" y="2815424"/>
            <a:ext cx="357190" cy="1588"/>
          </a:xfrm>
          <a:prstGeom prst="straightConnector1">
            <a:avLst/>
          </a:prstGeom>
          <a:ln>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6911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a:spLocks noChangeArrowheads="1"/>
          </p:cNvSpPr>
          <p:nvPr/>
        </p:nvSpPr>
        <p:spPr bwMode="auto">
          <a:xfrm>
            <a:off x="325404" y="208731"/>
            <a:ext cx="6162156" cy="584775"/>
          </a:xfrm>
          <a:prstGeom prst="rect">
            <a:avLst/>
          </a:prstGeom>
          <a:noFill/>
          <a:ln w="9525">
            <a:noFill/>
            <a:miter lim="800000"/>
            <a:headEnd/>
            <a:tailEnd/>
          </a:ln>
        </p:spPr>
        <p:txBody>
          <a:bodyPr wrap="square">
            <a:spAutoFit/>
          </a:bodyPr>
          <a:lstStyle/>
          <a:p>
            <a:pPr algn="ctr">
              <a:defRPr/>
            </a:pPr>
            <a:r>
              <a:rPr lang="es-MX" sz="3200" b="1" dirty="0">
                <a:solidFill>
                  <a:schemeClr val="accent3">
                    <a:lumMod val="50000"/>
                  </a:schemeClr>
                </a:solidFill>
                <a:effectLst>
                  <a:outerShdw blurRad="38100" dist="38100" dir="2700000" algn="tl">
                    <a:srgbClr val="000000">
                      <a:alpha val="43137"/>
                    </a:srgbClr>
                  </a:outerShdw>
                </a:effectLst>
                <a:latin typeface="Adobe Caslon Pro"/>
              </a:rPr>
              <a:t>Generalidades de la Operación</a:t>
            </a:r>
            <a:endParaRPr lang="es-ES" sz="3200" b="1" dirty="0">
              <a:solidFill>
                <a:schemeClr val="accent3">
                  <a:lumMod val="50000"/>
                </a:schemeClr>
              </a:solidFill>
              <a:effectLst>
                <a:outerShdw blurRad="38100" dist="38100" dir="2700000" algn="tl">
                  <a:srgbClr val="000000">
                    <a:alpha val="43137"/>
                  </a:srgbClr>
                </a:outerShdw>
              </a:effectLst>
              <a:latin typeface="Adobe Caslon Pro"/>
            </a:endParaRPr>
          </a:p>
        </p:txBody>
      </p:sp>
      <p:graphicFrame>
        <p:nvGraphicFramePr>
          <p:cNvPr id="4" name="3 Tabla"/>
          <p:cNvGraphicFramePr>
            <a:graphicFrameLocks noGrp="1"/>
          </p:cNvGraphicFramePr>
          <p:nvPr>
            <p:extLst>
              <p:ext uri="{D42A27DB-BD31-4B8C-83A1-F6EECF244321}">
                <p14:modId xmlns="" xmlns:p14="http://schemas.microsoft.com/office/powerpoint/2010/main" val="1954677888"/>
              </p:ext>
            </p:extLst>
          </p:nvPr>
        </p:nvGraphicFramePr>
        <p:xfrm>
          <a:off x="359792" y="828303"/>
          <a:ext cx="9505056" cy="5733295"/>
        </p:xfrm>
        <a:graphic>
          <a:graphicData uri="http://schemas.openxmlformats.org/drawingml/2006/table">
            <a:tbl>
              <a:tblPr firstRow="1" bandRow="1">
                <a:tableStyleId>{F2DE63D5-997A-4646-A377-4702673A728D}</a:tableStyleId>
              </a:tblPr>
              <a:tblGrid>
                <a:gridCol w="3312368"/>
                <a:gridCol w="6192688"/>
              </a:tblGrid>
              <a:tr h="1010283">
                <a:tc>
                  <a:txBody>
                    <a:bodyPr/>
                    <a:lstStyle/>
                    <a:p>
                      <a:pPr algn="ctr">
                        <a:lnSpc>
                          <a:spcPct val="115000"/>
                        </a:lnSpc>
                        <a:spcAft>
                          <a:spcPts val="1000"/>
                        </a:spcAft>
                      </a:pPr>
                      <a:r>
                        <a:rPr lang="es-MX" sz="2400" dirty="0">
                          <a:solidFill>
                            <a:schemeClr val="tx1"/>
                          </a:solidFill>
                          <a:effectLst>
                            <a:outerShdw blurRad="38100" dist="38100" dir="2700000" algn="tl">
                              <a:srgbClr val="000000">
                                <a:alpha val="43137"/>
                              </a:srgbClr>
                            </a:outerShdw>
                          </a:effectLst>
                        </a:rPr>
                        <a:t>Periodo de desempeño a evaluar:</a:t>
                      </a:r>
                      <a:endParaRPr lang="es-MX" sz="2400" dirty="0">
                        <a:solidFill>
                          <a:schemeClr val="tx1"/>
                        </a:solidFill>
                        <a:effectLst>
                          <a:outerShdw blurRad="38100" dist="38100" dir="2700000" algn="tl">
                            <a:srgbClr val="000000">
                              <a:alpha val="43137"/>
                            </a:srgbClr>
                          </a:outerShdw>
                        </a:effectLst>
                        <a:latin typeface="Adobe Caslon Pro"/>
                        <a:ea typeface="Calibri"/>
                        <a:cs typeface="Times New Roman"/>
                      </a:endParaRPr>
                    </a:p>
                  </a:txBody>
                  <a:tcPr/>
                </a:tc>
                <a:tc>
                  <a:txBody>
                    <a:bodyPr/>
                    <a:lstStyle/>
                    <a:p>
                      <a:pPr algn="ctr">
                        <a:lnSpc>
                          <a:spcPct val="115000"/>
                        </a:lnSpc>
                        <a:spcAft>
                          <a:spcPts val="1000"/>
                        </a:spcAft>
                      </a:pPr>
                      <a:r>
                        <a:rPr lang="es-MX" sz="2400" dirty="0">
                          <a:solidFill>
                            <a:schemeClr val="tx1"/>
                          </a:solidFill>
                          <a:effectLst>
                            <a:outerShdw blurRad="38100" dist="38100" dir="2700000" algn="tl">
                              <a:srgbClr val="000000">
                                <a:alpha val="43137"/>
                              </a:srgbClr>
                            </a:outerShdw>
                          </a:effectLst>
                        </a:rPr>
                        <a:t>Del 1° de </a:t>
                      </a:r>
                      <a:r>
                        <a:rPr lang="es-MX" sz="2400" dirty="0" smtClean="0">
                          <a:solidFill>
                            <a:schemeClr val="tx1"/>
                          </a:solidFill>
                          <a:effectLst>
                            <a:outerShdw blurRad="38100" dist="38100" dir="2700000" algn="tl">
                              <a:srgbClr val="000000">
                                <a:alpha val="43137"/>
                              </a:srgbClr>
                            </a:outerShdw>
                          </a:effectLst>
                        </a:rPr>
                        <a:t>enero </a:t>
                      </a:r>
                      <a:r>
                        <a:rPr lang="es-MX" sz="2400" dirty="0">
                          <a:solidFill>
                            <a:schemeClr val="tx1"/>
                          </a:solidFill>
                          <a:effectLst>
                            <a:outerShdw blurRad="38100" dist="38100" dir="2700000" algn="tl">
                              <a:srgbClr val="000000">
                                <a:alpha val="43137"/>
                              </a:srgbClr>
                            </a:outerShdw>
                          </a:effectLst>
                        </a:rPr>
                        <a:t>al 31 de diciembre de </a:t>
                      </a:r>
                      <a:r>
                        <a:rPr lang="es-MX" sz="2400" dirty="0" smtClean="0">
                          <a:solidFill>
                            <a:schemeClr val="tx1"/>
                          </a:solidFill>
                          <a:effectLst>
                            <a:outerShdw blurRad="38100" dist="38100" dir="2700000" algn="tl">
                              <a:srgbClr val="000000">
                                <a:alpha val="43137"/>
                              </a:srgbClr>
                            </a:outerShdw>
                          </a:effectLst>
                        </a:rPr>
                        <a:t>2014</a:t>
                      </a:r>
                      <a:endParaRPr lang="es-MX" sz="2400" dirty="0">
                        <a:solidFill>
                          <a:schemeClr val="tx1"/>
                        </a:solidFill>
                        <a:effectLst>
                          <a:outerShdw blurRad="38100" dist="38100" dir="2700000" algn="tl">
                            <a:srgbClr val="000000">
                              <a:alpha val="43137"/>
                            </a:srgbClr>
                          </a:outerShdw>
                        </a:effectLst>
                        <a:latin typeface="Adobe Caslon Pro"/>
                        <a:ea typeface="Calibri"/>
                        <a:cs typeface="Times New Roman"/>
                      </a:endParaRPr>
                    </a:p>
                  </a:txBody>
                  <a:tcPr/>
                </a:tc>
              </a:tr>
              <a:tr h="861925">
                <a:tc>
                  <a:txBody>
                    <a:bodyPr/>
                    <a:lstStyle/>
                    <a:p>
                      <a:pPr>
                        <a:lnSpc>
                          <a:spcPct val="115000"/>
                        </a:lnSpc>
                        <a:spcAft>
                          <a:spcPts val="1000"/>
                        </a:spcAft>
                      </a:pPr>
                      <a:r>
                        <a:rPr lang="es-MX" sz="2000" b="1" dirty="0">
                          <a:solidFill>
                            <a:schemeClr val="tx1"/>
                          </a:solidFill>
                          <a:effectLst/>
                        </a:rPr>
                        <a:t>Fecha de aplicación de la evaluación:</a:t>
                      </a:r>
                      <a:endParaRPr lang="es-MX" sz="2000" b="1" dirty="0">
                        <a:solidFill>
                          <a:schemeClr val="tx1"/>
                        </a:solidFill>
                        <a:effectLst/>
                        <a:latin typeface="Adobe Caslon Pro"/>
                        <a:ea typeface="Calibri"/>
                        <a:cs typeface="Times New Roman"/>
                      </a:endParaRPr>
                    </a:p>
                  </a:txBody>
                  <a:tcPr/>
                </a:tc>
                <a:tc>
                  <a:txBody>
                    <a:bodyPr/>
                    <a:lstStyle/>
                    <a:p>
                      <a:pPr algn="ctr">
                        <a:lnSpc>
                          <a:spcPct val="115000"/>
                        </a:lnSpc>
                        <a:spcAft>
                          <a:spcPts val="1000"/>
                        </a:spcAft>
                      </a:pPr>
                      <a:r>
                        <a:rPr lang="es-MX" sz="1800" b="1" dirty="0">
                          <a:solidFill>
                            <a:schemeClr val="tx1"/>
                          </a:solidFill>
                          <a:effectLst/>
                        </a:rPr>
                        <a:t>Enero – febrero de </a:t>
                      </a:r>
                      <a:r>
                        <a:rPr lang="es-MX" sz="1800" b="1" dirty="0" smtClean="0">
                          <a:solidFill>
                            <a:schemeClr val="tx1"/>
                          </a:solidFill>
                          <a:effectLst/>
                        </a:rPr>
                        <a:t>2015</a:t>
                      </a:r>
                      <a:r>
                        <a:rPr lang="es-MX" sz="1800" b="1" baseline="0" dirty="0" smtClean="0">
                          <a:solidFill>
                            <a:schemeClr val="tx1"/>
                          </a:solidFill>
                          <a:effectLst/>
                        </a:rPr>
                        <a:t> </a:t>
                      </a:r>
                      <a:r>
                        <a:rPr lang="es-MX" sz="1800" b="1" dirty="0" smtClean="0">
                          <a:solidFill>
                            <a:schemeClr val="tx1"/>
                          </a:solidFill>
                          <a:effectLst/>
                        </a:rPr>
                        <a:t>respecto </a:t>
                      </a:r>
                      <a:r>
                        <a:rPr lang="es-MX" sz="1800" b="1" dirty="0">
                          <a:solidFill>
                            <a:schemeClr val="tx1"/>
                          </a:solidFill>
                          <a:effectLst/>
                        </a:rPr>
                        <a:t>al ejercicio fiscal </a:t>
                      </a:r>
                      <a:r>
                        <a:rPr lang="es-MX" sz="1800" b="1" dirty="0" smtClean="0">
                          <a:solidFill>
                            <a:schemeClr val="tx1"/>
                          </a:solidFill>
                          <a:effectLst/>
                        </a:rPr>
                        <a:t>2014.</a:t>
                      </a:r>
                      <a:endParaRPr lang="es-MX" sz="1800" b="1" dirty="0">
                        <a:solidFill>
                          <a:schemeClr val="tx1"/>
                        </a:solidFill>
                        <a:effectLst/>
                        <a:latin typeface="Adobe Caslon Pro"/>
                        <a:ea typeface="Calibri"/>
                        <a:cs typeface="Times New Roman"/>
                      </a:endParaRPr>
                    </a:p>
                  </a:txBody>
                  <a:tcPr/>
                </a:tc>
              </a:tr>
              <a:tr h="1399319">
                <a:tc>
                  <a:txBody>
                    <a:bodyPr/>
                    <a:lstStyle/>
                    <a:p>
                      <a:pPr>
                        <a:lnSpc>
                          <a:spcPct val="115000"/>
                        </a:lnSpc>
                        <a:spcAft>
                          <a:spcPts val="1000"/>
                        </a:spcAft>
                      </a:pPr>
                      <a:r>
                        <a:rPr lang="es-MX" sz="2000" dirty="0">
                          <a:solidFill>
                            <a:schemeClr val="tx1"/>
                          </a:solidFill>
                          <a:effectLst/>
                        </a:rPr>
                        <a:t>Entrega de resultados a la </a:t>
                      </a:r>
                      <a:r>
                        <a:rPr lang="es-MX" sz="2000" dirty="0" err="1">
                          <a:solidFill>
                            <a:schemeClr val="tx1"/>
                          </a:solidFill>
                          <a:effectLst/>
                        </a:rPr>
                        <a:t>SFP</a:t>
                      </a:r>
                      <a:r>
                        <a:rPr lang="es-MX" sz="2000" dirty="0">
                          <a:solidFill>
                            <a:schemeClr val="tx1"/>
                          </a:solidFill>
                          <a:effectLst/>
                        </a:rPr>
                        <a:t>:</a:t>
                      </a:r>
                      <a:endParaRPr lang="es-MX" sz="2000" b="1" dirty="0">
                        <a:solidFill>
                          <a:schemeClr val="tx1"/>
                        </a:solidFill>
                        <a:effectLst/>
                        <a:latin typeface="Adobe Caslon Pro"/>
                        <a:ea typeface="Calibri"/>
                        <a:cs typeface="Times New Roman"/>
                      </a:endParaRPr>
                    </a:p>
                  </a:txBody>
                  <a:tcPr/>
                </a:tc>
                <a:tc>
                  <a:txBody>
                    <a:bodyPr/>
                    <a:lstStyle/>
                    <a:p>
                      <a:pPr>
                        <a:lnSpc>
                          <a:spcPct val="115000"/>
                        </a:lnSpc>
                        <a:spcAft>
                          <a:spcPts val="1000"/>
                        </a:spcAft>
                      </a:pPr>
                      <a:r>
                        <a:rPr lang="es-MX" sz="1800" b="1" u="sng" dirty="0" smtClean="0">
                          <a:solidFill>
                            <a:schemeClr val="tx1"/>
                          </a:solidFill>
                          <a:effectLst/>
                        </a:rPr>
                        <a:t>27 </a:t>
                      </a:r>
                      <a:r>
                        <a:rPr lang="es-MX" sz="1800" b="1" u="sng" dirty="0">
                          <a:solidFill>
                            <a:schemeClr val="tx1"/>
                          </a:solidFill>
                          <a:effectLst/>
                        </a:rPr>
                        <a:t>de febrero de </a:t>
                      </a:r>
                      <a:r>
                        <a:rPr lang="es-MX" sz="1800" b="1" u="sng" dirty="0" smtClean="0">
                          <a:solidFill>
                            <a:schemeClr val="tx1"/>
                          </a:solidFill>
                          <a:effectLst/>
                        </a:rPr>
                        <a:t>2015</a:t>
                      </a:r>
                      <a:r>
                        <a:rPr lang="es-MX" sz="1800" b="1" dirty="0" smtClean="0">
                          <a:solidFill>
                            <a:schemeClr val="tx1"/>
                          </a:solidFill>
                          <a:effectLst/>
                        </a:rPr>
                        <a:t>.  </a:t>
                      </a:r>
                      <a:r>
                        <a:rPr lang="es-MX" sz="1800" dirty="0">
                          <a:solidFill>
                            <a:schemeClr val="tx1"/>
                          </a:solidFill>
                          <a:effectLst/>
                        </a:rPr>
                        <a:t>Evaluación</a:t>
                      </a:r>
                    </a:p>
                    <a:p>
                      <a:pPr>
                        <a:lnSpc>
                          <a:spcPct val="115000"/>
                        </a:lnSpc>
                        <a:spcAft>
                          <a:spcPts val="1000"/>
                        </a:spcAft>
                      </a:pPr>
                      <a:r>
                        <a:rPr lang="es-MX" sz="1800" b="1" u="sng" dirty="0" smtClean="0">
                          <a:solidFill>
                            <a:schemeClr val="tx1"/>
                          </a:solidFill>
                          <a:effectLst/>
                        </a:rPr>
                        <a:t>27 </a:t>
                      </a:r>
                      <a:r>
                        <a:rPr lang="es-MX" sz="1800" b="1" u="sng" dirty="0">
                          <a:solidFill>
                            <a:schemeClr val="tx1"/>
                          </a:solidFill>
                          <a:effectLst/>
                        </a:rPr>
                        <a:t>de marzo de </a:t>
                      </a:r>
                      <a:r>
                        <a:rPr lang="es-MX" sz="1800" b="1" u="sng" dirty="0" smtClean="0">
                          <a:solidFill>
                            <a:schemeClr val="tx1"/>
                          </a:solidFill>
                          <a:effectLst/>
                        </a:rPr>
                        <a:t>2015</a:t>
                      </a:r>
                      <a:r>
                        <a:rPr lang="es-MX" sz="1800" b="1" dirty="0" smtClean="0">
                          <a:solidFill>
                            <a:schemeClr val="tx1"/>
                          </a:solidFill>
                          <a:effectLst/>
                        </a:rPr>
                        <a:t>. </a:t>
                      </a:r>
                      <a:r>
                        <a:rPr lang="es-MX" sz="1800" dirty="0" smtClean="0">
                          <a:solidFill>
                            <a:schemeClr val="tx1"/>
                          </a:solidFill>
                        </a:rPr>
                        <a:t>Metas objetivos y metas institucionales</a:t>
                      </a:r>
                      <a:endParaRPr lang="es-MX" sz="1800" dirty="0">
                        <a:solidFill>
                          <a:schemeClr val="tx1"/>
                        </a:solidFill>
                        <a:effectLst/>
                      </a:endParaRPr>
                    </a:p>
                    <a:p>
                      <a:pPr>
                        <a:lnSpc>
                          <a:spcPct val="115000"/>
                        </a:lnSpc>
                        <a:spcAft>
                          <a:spcPts val="1000"/>
                        </a:spcAft>
                      </a:pPr>
                      <a:r>
                        <a:rPr lang="es-MX" sz="1800" b="1" u="sng" dirty="0" smtClean="0">
                          <a:solidFill>
                            <a:schemeClr val="tx1"/>
                          </a:solidFill>
                          <a:effectLst/>
                        </a:rPr>
                        <a:t>30 </a:t>
                      </a:r>
                      <a:r>
                        <a:rPr lang="es-MX" sz="1800" b="1" u="sng" dirty="0">
                          <a:solidFill>
                            <a:schemeClr val="tx1"/>
                          </a:solidFill>
                          <a:effectLst/>
                        </a:rPr>
                        <a:t>de abril de </a:t>
                      </a:r>
                      <a:r>
                        <a:rPr lang="es-MX" sz="1800" b="1" u="sng" dirty="0" smtClean="0">
                          <a:solidFill>
                            <a:schemeClr val="tx1"/>
                          </a:solidFill>
                          <a:effectLst/>
                        </a:rPr>
                        <a:t>2015</a:t>
                      </a:r>
                      <a:r>
                        <a:rPr lang="es-MX" sz="1800" b="1" dirty="0" smtClean="0">
                          <a:solidFill>
                            <a:schemeClr val="tx1"/>
                          </a:solidFill>
                          <a:effectLst/>
                        </a:rPr>
                        <a:t>. </a:t>
                      </a:r>
                      <a:r>
                        <a:rPr lang="es-MX" sz="1800" dirty="0">
                          <a:solidFill>
                            <a:schemeClr val="tx1"/>
                          </a:solidFill>
                          <a:effectLst/>
                        </a:rPr>
                        <a:t>Metas Individuales</a:t>
                      </a:r>
                      <a:endParaRPr lang="es-MX" sz="1800" dirty="0">
                        <a:solidFill>
                          <a:schemeClr val="tx1"/>
                        </a:solidFill>
                        <a:effectLst/>
                        <a:latin typeface="Adobe Caslon Pro"/>
                        <a:ea typeface="Calibri"/>
                        <a:cs typeface="Times New Roman"/>
                      </a:endParaRPr>
                    </a:p>
                  </a:txBody>
                  <a:tcPr/>
                </a:tc>
              </a:tr>
              <a:tr h="2131719">
                <a:tc>
                  <a:txBody>
                    <a:bodyPr/>
                    <a:lstStyle/>
                    <a:p>
                      <a:pPr>
                        <a:lnSpc>
                          <a:spcPct val="115000"/>
                        </a:lnSpc>
                        <a:spcAft>
                          <a:spcPts val="1000"/>
                        </a:spcAft>
                      </a:pPr>
                      <a:r>
                        <a:rPr lang="es-MX" sz="2000" dirty="0">
                          <a:solidFill>
                            <a:schemeClr val="tx1"/>
                          </a:solidFill>
                          <a:effectLst/>
                        </a:rPr>
                        <a:t>Requisito para ser evaluado:</a:t>
                      </a:r>
                      <a:endParaRPr lang="es-MX" sz="2000" b="1" dirty="0">
                        <a:solidFill>
                          <a:schemeClr val="tx1"/>
                        </a:solidFill>
                        <a:effectLst/>
                        <a:latin typeface="Adobe Caslon Pro"/>
                        <a:ea typeface="Calibri"/>
                        <a:cs typeface="Times New Roman"/>
                      </a:endParaRPr>
                    </a:p>
                  </a:txBody>
                  <a:tcPr/>
                </a:tc>
                <a:tc>
                  <a:txBody>
                    <a:bodyPr/>
                    <a:lstStyle/>
                    <a:p>
                      <a:pPr algn="just">
                        <a:lnSpc>
                          <a:spcPct val="115000"/>
                        </a:lnSpc>
                        <a:spcAft>
                          <a:spcPts val="1000"/>
                        </a:spcAft>
                      </a:pPr>
                      <a:r>
                        <a:rPr lang="es-ES" sz="1600" dirty="0">
                          <a:solidFill>
                            <a:schemeClr val="tx1"/>
                          </a:solidFill>
                          <a:effectLst/>
                        </a:rPr>
                        <a:t>Un servidor público será evaluado en su desempeño anual respecto de cualquier </a:t>
                      </a:r>
                      <a:r>
                        <a:rPr lang="es-ES" sz="1600" dirty="0" smtClean="0">
                          <a:solidFill>
                            <a:schemeClr val="tx1"/>
                          </a:solidFill>
                          <a:effectLst/>
                        </a:rPr>
                        <a:t>puesto, sí </a:t>
                      </a:r>
                      <a:r>
                        <a:rPr lang="es-ES" sz="1600" dirty="0">
                          <a:solidFill>
                            <a:schemeClr val="tx1"/>
                          </a:solidFill>
                          <a:effectLst/>
                        </a:rPr>
                        <a:t>lo ha ocupado por un </a:t>
                      </a:r>
                      <a:r>
                        <a:rPr lang="es-ES" sz="1600" b="1" dirty="0">
                          <a:solidFill>
                            <a:schemeClr val="tx1"/>
                          </a:solidFill>
                          <a:effectLst/>
                        </a:rPr>
                        <a:t>mínimo de </a:t>
                      </a:r>
                      <a:r>
                        <a:rPr lang="es-ES" sz="1600" b="1" dirty="0" smtClean="0">
                          <a:solidFill>
                            <a:schemeClr val="tx1"/>
                          </a:solidFill>
                          <a:effectLst/>
                        </a:rPr>
                        <a:t>cuatro meses </a:t>
                      </a:r>
                      <a:r>
                        <a:rPr lang="es-ES" sz="1600" dirty="0" smtClean="0">
                          <a:solidFill>
                            <a:schemeClr val="tx1"/>
                          </a:solidFill>
                          <a:effectLst/>
                        </a:rPr>
                        <a:t>continuos </a:t>
                      </a:r>
                      <a:r>
                        <a:rPr lang="es-ES" sz="1600" dirty="0">
                          <a:solidFill>
                            <a:schemeClr val="tx1"/>
                          </a:solidFill>
                          <a:effectLst/>
                        </a:rPr>
                        <a:t>durante el periodo a evaluar.</a:t>
                      </a:r>
                      <a:endParaRPr lang="es-MX" sz="1600" dirty="0">
                        <a:solidFill>
                          <a:schemeClr val="tx1"/>
                        </a:solidFill>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600" kern="1200" baseline="0" dirty="0" smtClean="0">
                          <a:solidFill>
                            <a:schemeClr val="tx1"/>
                          </a:solidFill>
                        </a:rPr>
                        <a:t>Cuando un evaluado haya ocupado distintos puestos, su evaluación deberá realizarse respecto de todos y cada uno de los mismos que haya ocupado por cuatro meses o más de manera continua y la Unidad Administrativa correspondiente promediará al efecto los resultados alcanzados por cada uno de los puestos desempeñados. </a:t>
                      </a:r>
                    </a:p>
                    <a:p>
                      <a:pPr marL="0" marR="0" indent="0" algn="r" defTabSz="914400" rtl="0" eaLnBrk="1" fontAlgn="auto" latinLnBrk="0" hangingPunct="1">
                        <a:lnSpc>
                          <a:spcPct val="100000"/>
                        </a:lnSpc>
                        <a:spcBef>
                          <a:spcPts val="0"/>
                        </a:spcBef>
                        <a:spcAft>
                          <a:spcPts val="0"/>
                        </a:spcAft>
                        <a:buClrTx/>
                        <a:buSzTx/>
                        <a:buFontTx/>
                        <a:buNone/>
                        <a:tabLst/>
                        <a:defRPr/>
                      </a:pPr>
                      <a:r>
                        <a:rPr lang="es-ES" sz="1200" b="1" i="1" kern="1200" baseline="0" dirty="0" smtClean="0">
                          <a:solidFill>
                            <a:schemeClr val="tx1"/>
                          </a:solidFill>
                        </a:rPr>
                        <a:t>56.6 Frac. III. Enviando las diferentes evaluaciones en original.</a:t>
                      </a:r>
                      <a:endParaRPr lang="es-MX" sz="1200" b="1" i="1" dirty="0">
                        <a:solidFill>
                          <a:schemeClr val="tx1"/>
                        </a:solidFill>
                        <a:latin typeface="Adobe Caslon Pro"/>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759377960"/>
              </p:ext>
            </p:extLst>
          </p:nvPr>
        </p:nvGraphicFramePr>
        <p:xfrm>
          <a:off x="431800" y="468263"/>
          <a:ext cx="9181280" cy="6048672"/>
        </p:xfrm>
        <a:graphic>
          <a:graphicData uri="http://schemas.openxmlformats.org/drawingml/2006/table">
            <a:tbl>
              <a:tblPr bandRow="1">
                <a:tableStyleId>{69C7853C-536D-4A76-A0AE-DD22124D55A5}</a:tableStyleId>
              </a:tblPr>
              <a:tblGrid>
                <a:gridCol w="2664296"/>
                <a:gridCol w="6516984"/>
              </a:tblGrid>
              <a:tr h="6048672">
                <a:tc>
                  <a:txBody>
                    <a:bodyPr/>
                    <a:lstStyle/>
                    <a:p>
                      <a:pPr algn="ctr"/>
                      <a:r>
                        <a:rPr lang="es-MX" sz="1800" b="1" baseline="0" dirty="0" smtClean="0">
                          <a:solidFill>
                            <a:schemeClr val="tx1"/>
                          </a:solidFill>
                          <a:effectLst>
                            <a:outerShdw blurRad="38100" dist="38100" dir="2700000" algn="tl">
                              <a:srgbClr val="000000">
                                <a:alpha val="43137"/>
                              </a:srgbClr>
                            </a:outerShdw>
                          </a:effectLst>
                          <a:latin typeface="Adobe Caslon Pro"/>
                        </a:rPr>
                        <a:t>Son sujetos de evaluación del desempeño</a:t>
                      </a:r>
                      <a:endParaRPr lang="es-MX" sz="1800" b="1" dirty="0">
                        <a:solidFill>
                          <a:schemeClr val="tx1"/>
                        </a:solidFill>
                        <a:effectLst>
                          <a:outerShdw blurRad="38100" dist="38100" dir="2700000" algn="tl">
                            <a:srgbClr val="000000">
                              <a:alpha val="43137"/>
                            </a:srgbClr>
                          </a:outerShdw>
                        </a:effectLst>
                        <a:latin typeface="Adobe Caslon Pro"/>
                      </a:endParaRPr>
                    </a:p>
                  </a:txBody>
                  <a:tcPr/>
                </a:tc>
                <a:tc>
                  <a:txBody>
                    <a:bodyPr/>
                    <a:lstStyle/>
                    <a:p>
                      <a:pPr algn="just"/>
                      <a:endParaRPr lang="es-MX" sz="1600" b="1" dirty="0" smtClean="0">
                        <a:latin typeface="Adobe Caslon Pro"/>
                      </a:endParaRPr>
                    </a:p>
                    <a:p>
                      <a:pPr marL="400050" indent="-400050" algn="just">
                        <a:buAutoNum type="romanUcPeriod"/>
                      </a:pPr>
                      <a:r>
                        <a:rPr lang="es-ES" sz="1600" b="1" kern="1200" dirty="0" smtClean="0">
                          <a:effectLst/>
                          <a:latin typeface="Adobe Caslon Pro"/>
                        </a:rPr>
                        <a:t>Los </a:t>
                      </a:r>
                      <a:r>
                        <a:rPr lang="es-ES" sz="1600" b="1" kern="1200" dirty="0" smtClean="0">
                          <a:effectLst/>
                          <a:latin typeface="Adobe Caslon Pro"/>
                        </a:rPr>
                        <a:t>servidores públicos de carrera titulares</a:t>
                      </a:r>
                      <a:r>
                        <a:rPr lang="es-ES" sz="1600" b="1" kern="1200" dirty="0" smtClean="0">
                          <a:effectLst/>
                          <a:latin typeface="Adobe Caslon Pro"/>
                        </a:rPr>
                        <a:t>;</a:t>
                      </a:r>
                    </a:p>
                    <a:p>
                      <a:pPr marL="400050" indent="-400050" algn="just">
                        <a:buNone/>
                      </a:pPr>
                      <a:endParaRPr lang="es-MX" sz="1600" b="1" kern="1200" dirty="0" smtClean="0">
                        <a:effectLst/>
                        <a:latin typeface="Adobe Caslon Pro"/>
                      </a:endParaRPr>
                    </a:p>
                    <a:p>
                      <a:pPr algn="just"/>
                      <a:r>
                        <a:rPr lang="es-ES" sz="1600" b="1" kern="1200" dirty="0" smtClean="0">
                          <a:effectLst/>
                          <a:latin typeface="Adobe Caslon Pro"/>
                        </a:rPr>
                        <a:t>II.</a:t>
                      </a:r>
                      <a:r>
                        <a:rPr lang="es-ES" sz="1600" b="1" kern="1200" baseline="0" dirty="0" smtClean="0">
                          <a:effectLst/>
                          <a:latin typeface="Adobe Caslon Pro"/>
                        </a:rPr>
                        <a:t> </a:t>
                      </a:r>
                      <a:r>
                        <a:rPr lang="es-ES" sz="1600" b="1" kern="1200" dirty="0" smtClean="0">
                          <a:effectLst/>
                          <a:latin typeface="Adobe Caslon Pro"/>
                        </a:rPr>
                        <a:t>Los servidores públicos de libre designación, según lo dispuesto en el artículo 5 de la Ley</a:t>
                      </a:r>
                      <a:r>
                        <a:rPr lang="es-ES" sz="1600" b="1" kern="1200" dirty="0" smtClean="0">
                          <a:effectLst/>
                          <a:latin typeface="Adobe Caslon Pro"/>
                        </a:rPr>
                        <a:t>;</a:t>
                      </a:r>
                    </a:p>
                    <a:p>
                      <a:pPr algn="just"/>
                      <a:endParaRPr lang="es-MX" sz="1600" b="1" kern="1200" dirty="0" smtClean="0">
                        <a:effectLst/>
                        <a:latin typeface="Adobe Caslon Pro"/>
                      </a:endParaRPr>
                    </a:p>
                    <a:p>
                      <a:pPr algn="just"/>
                      <a:r>
                        <a:rPr lang="es-ES" sz="1600" b="1" kern="1200" dirty="0" smtClean="0">
                          <a:effectLst/>
                          <a:latin typeface="Adobe Caslon Pro"/>
                        </a:rPr>
                        <a:t>III.</a:t>
                      </a:r>
                      <a:r>
                        <a:rPr lang="es-ES" sz="1600" b="1" kern="1200" baseline="0" dirty="0" smtClean="0">
                          <a:effectLst/>
                          <a:latin typeface="Adobe Caslon Pro"/>
                        </a:rPr>
                        <a:t> </a:t>
                      </a:r>
                      <a:r>
                        <a:rPr lang="es-ES" sz="1600" b="1" kern="1200" dirty="0" smtClean="0">
                          <a:effectLst/>
                          <a:latin typeface="Adobe Caslon Pro"/>
                        </a:rPr>
                        <a:t>Los servidores públicos en puestos de carrera</a:t>
                      </a:r>
                      <a:r>
                        <a:rPr lang="es-ES" sz="1600" b="1" kern="1200" baseline="0" dirty="0" smtClean="0">
                          <a:effectLst/>
                          <a:latin typeface="Adobe Caslon Pro"/>
                        </a:rPr>
                        <a:t> y considerados </a:t>
                      </a:r>
                      <a:r>
                        <a:rPr lang="es-ES" sz="1600" b="1" kern="1200" dirty="0" smtClean="0">
                          <a:effectLst/>
                          <a:latin typeface="Adobe Caslon Pro"/>
                        </a:rPr>
                        <a:t>de libre designación en términos del artículo 25 del Reglamento, </a:t>
                      </a:r>
                      <a:r>
                        <a:rPr lang="es-ES" sz="1600" b="1" kern="1200" dirty="0" smtClean="0">
                          <a:effectLst/>
                          <a:latin typeface="Adobe Caslon Pro"/>
                        </a:rPr>
                        <a:t>y</a:t>
                      </a:r>
                    </a:p>
                    <a:p>
                      <a:pPr algn="just"/>
                      <a:endParaRPr lang="es-MX" sz="1600" b="1" kern="1200" dirty="0" smtClean="0">
                        <a:effectLst/>
                        <a:latin typeface="Adobe Caslon Pro"/>
                      </a:endParaRPr>
                    </a:p>
                    <a:p>
                      <a:pPr algn="just"/>
                      <a:r>
                        <a:rPr lang="es-ES" sz="1600" b="1" kern="1200" dirty="0" smtClean="0">
                          <a:effectLst/>
                          <a:latin typeface="Adobe Caslon Pro"/>
                        </a:rPr>
                        <a:t>IV.</a:t>
                      </a:r>
                      <a:r>
                        <a:rPr lang="es-ES" sz="1600" b="1" kern="1200" baseline="0" dirty="0" smtClean="0">
                          <a:effectLst/>
                          <a:latin typeface="Adobe Caslon Pro"/>
                        </a:rPr>
                        <a:t> </a:t>
                      </a:r>
                      <a:r>
                        <a:rPr lang="es-ES" sz="1600" b="1" kern="1200" dirty="0" smtClean="0">
                          <a:effectLst/>
                          <a:latin typeface="Adobe Caslon Pro"/>
                        </a:rPr>
                        <a:t>Los servidores públicos de carrera eventuales de primer nivel de ingreso, correspondientes al rango de enlace, para efectos de obtener su nombramiento como titular en los términos de lo previsto en los artículos 33 de la Ley y 33 de su Reglamento.</a:t>
                      </a:r>
                    </a:p>
                    <a:p>
                      <a:pPr marL="0" marR="0" indent="0" algn="r" defTabSz="914400" rtl="0" eaLnBrk="1" fontAlgn="auto" latinLnBrk="0" hangingPunct="1">
                        <a:lnSpc>
                          <a:spcPct val="100000"/>
                        </a:lnSpc>
                        <a:spcBef>
                          <a:spcPts val="0"/>
                        </a:spcBef>
                        <a:spcAft>
                          <a:spcPts val="0"/>
                        </a:spcAft>
                        <a:buClrTx/>
                        <a:buSzTx/>
                        <a:buFontTx/>
                        <a:buNone/>
                        <a:tabLst/>
                        <a:defRPr/>
                      </a:pPr>
                      <a:r>
                        <a:rPr lang="es-ES" sz="1600" b="1" kern="1200" dirty="0" smtClean="0">
                          <a:effectLst/>
                          <a:latin typeface="Adobe Caslon Pro"/>
                        </a:rPr>
                        <a:t>	</a:t>
                      </a:r>
                      <a:endParaRPr lang="es-MX" sz="1600" b="1" kern="1200" dirty="0" smtClean="0">
                        <a:effectLst/>
                        <a:latin typeface="Adobe Caslon Pro"/>
                      </a:endParaRPr>
                    </a:p>
                    <a:p>
                      <a:pPr algn="just"/>
                      <a:r>
                        <a:rPr lang="es-ES" sz="1600" b="1" kern="1200" dirty="0" smtClean="0">
                          <a:effectLst/>
                          <a:latin typeface="Adobe Caslon Pro"/>
                        </a:rPr>
                        <a:t>Los servidores públicos de carrera eventuales de primer nivel de ingreso deberán acordar, dentro de los primeros tres meses posteriores a su ingreso, las funciones, objetivos o metas de desempeño que serán evaluadas para el primer año de ocupación de su puesto. Las metas de estos servidores públicos deberán reportarse a la DGRH, quien las incorporará a RH net. 	</a:t>
                      </a:r>
                    </a:p>
                    <a:p>
                      <a:pPr algn="r"/>
                      <a:endParaRPr lang="es-ES" sz="1100" b="1" kern="1200" baseline="0" dirty="0" smtClean="0">
                        <a:latin typeface="Adobe Caslon Pro"/>
                      </a:endParaRPr>
                    </a:p>
                    <a:p>
                      <a:pPr algn="r"/>
                      <a:r>
                        <a:rPr lang="es-ES" sz="1100" b="1" i="1" kern="1200" baseline="0" dirty="0" smtClean="0">
                          <a:latin typeface="Adobe Caslon Pro"/>
                        </a:rPr>
                        <a:t>Manual del SPC-Numeral 362</a:t>
                      </a:r>
                    </a:p>
                    <a:p>
                      <a:pPr algn="r"/>
                      <a:endParaRPr lang="es-ES" sz="1100" b="1" i="1" kern="1200" baseline="0" dirty="0" smtClean="0">
                        <a:solidFill>
                          <a:schemeClr val="dk1"/>
                        </a:solidFill>
                        <a:latin typeface="Adobe Caslon Pro"/>
                        <a:ea typeface="+mn-ea"/>
                        <a:cs typeface="+mn-cs"/>
                      </a:endParaRPr>
                    </a:p>
                    <a:p>
                      <a:pPr algn="r"/>
                      <a:endParaRPr lang="es-ES" sz="1100" b="1" i="1" kern="1200" baseline="0" dirty="0" smtClean="0">
                        <a:solidFill>
                          <a:schemeClr val="dk1"/>
                        </a:solidFill>
                        <a:latin typeface="Adobe Caslon Pro"/>
                        <a:ea typeface="+mn-ea"/>
                        <a:cs typeface="+mn-cs"/>
                      </a:endParaRPr>
                    </a:p>
                    <a:p>
                      <a:pPr algn="r"/>
                      <a:endParaRPr lang="es-ES" sz="1100" b="1" i="1" kern="1200" baseline="0" dirty="0" smtClean="0">
                        <a:solidFill>
                          <a:schemeClr val="dk1"/>
                        </a:solidFill>
                        <a:latin typeface="Adobe Caslon Pro"/>
                        <a:ea typeface="+mn-ea"/>
                        <a:cs typeface="+mn-cs"/>
                      </a:endParaRPr>
                    </a:p>
                    <a:p>
                      <a:pPr algn="r"/>
                      <a:r>
                        <a:rPr lang="es-ES" sz="1100" b="1" i="1" kern="1200" baseline="0" dirty="0" smtClean="0">
                          <a:solidFill>
                            <a:schemeClr val="dk1"/>
                          </a:solidFill>
                          <a:latin typeface="Adobe Caslon Pro"/>
                          <a:ea typeface="+mn-ea"/>
                          <a:cs typeface="+mn-cs"/>
                        </a:rPr>
                        <a:t>…2</a:t>
                      </a:r>
                      <a:endParaRPr lang="es-MX" sz="1100" b="1" i="1" kern="1200" baseline="0" dirty="0">
                        <a:solidFill>
                          <a:schemeClr val="dk1"/>
                        </a:solidFill>
                        <a:latin typeface="Adobe Caslon Pro"/>
                        <a:ea typeface="+mn-ea"/>
                        <a:cs typeface="+mn-cs"/>
                      </a:endParaRPr>
                    </a:p>
                  </a:txBody>
                  <a:tcPr/>
                </a:tc>
              </a:tr>
            </a:tbl>
          </a:graphicData>
        </a:graphic>
      </p:graphicFrame>
      <p:pic>
        <p:nvPicPr>
          <p:cNvPr id="26626" name="Picture 2" descr="https://encrypted-tbn3.gstatic.com/images?q=tbn:ANd9GcQOAPQxZM8s2FUEcZcN-s-759J3CPndtA33eucrt9nXDhc-3WlaQA">
            <a:hlinkClick r:id="rId2"/>
          </p:cNvPr>
          <p:cNvPicPr>
            <a:picLocks noChangeAspect="1" noChangeArrowheads="1"/>
          </p:cNvPicPr>
          <p:nvPr/>
        </p:nvPicPr>
        <p:blipFill>
          <a:blip r:embed="rId3" cstate="print"/>
          <a:srcRect/>
          <a:stretch>
            <a:fillRect/>
          </a:stretch>
        </p:blipFill>
        <p:spPr bwMode="auto">
          <a:xfrm>
            <a:off x="575816" y="1620391"/>
            <a:ext cx="2404439"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759377960"/>
              </p:ext>
            </p:extLst>
          </p:nvPr>
        </p:nvGraphicFramePr>
        <p:xfrm>
          <a:off x="431800" y="468263"/>
          <a:ext cx="9181280" cy="6065520"/>
        </p:xfrm>
        <a:graphic>
          <a:graphicData uri="http://schemas.openxmlformats.org/drawingml/2006/table">
            <a:tbl>
              <a:tblPr bandRow="1">
                <a:tableStyleId>{69C7853C-536D-4A76-A0AE-DD22124D55A5}</a:tableStyleId>
              </a:tblPr>
              <a:tblGrid>
                <a:gridCol w="2664296"/>
                <a:gridCol w="6516984"/>
              </a:tblGrid>
              <a:tr h="6048672">
                <a:tc>
                  <a:txBody>
                    <a:bodyPr/>
                    <a:lstStyle/>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endParaRPr lang="es-MX" sz="1800" b="1" baseline="0" dirty="0" smtClean="0">
                        <a:solidFill>
                          <a:schemeClr val="tx1"/>
                        </a:solidFill>
                        <a:effectLst>
                          <a:outerShdw blurRad="38100" dist="38100" dir="2700000" algn="tl">
                            <a:srgbClr val="000000">
                              <a:alpha val="43137"/>
                            </a:srgbClr>
                          </a:outerShdw>
                        </a:effectLst>
                        <a:latin typeface="Adobe Caslon Pro"/>
                      </a:endParaRPr>
                    </a:p>
                    <a:p>
                      <a:pPr algn="ctr"/>
                      <a:r>
                        <a:rPr lang="es-MX" sz="1800" b="1" baseline="0" dirty="0" smtClean="0">
                          <a:solidFill>
                            <a:schemeClr val="tx1"/>
                          </a:solidFill>
                          <a:effectLst>
                            <a:outerShdw blurRad="38100" dist="38100" dir="2700000" algn="tl">
                              <a:srgbClr val="000000">
                                <a:alpha val="43137"/>
                              </a:srgbClr>
                            </a:outerShdw>
                          </a:effectLst>
                          <a:latin typeface="Adobe Caslon Pro"/>
                        </a:rPr>
                        <a:t>Son sujetos de evaluación del desempeño</a:t>
                      </a:r>
                      <a:endParaRPr lang="es-MX" sz="1800" b="1" dirty="0">
                        <a:solidFill>
                          <a:schemeClr val="tx1"/>
                        </a:solidFill>
                        <a:effectLst>
                          <a:outerShdw blurRad="38100" dist="38100" dir="2700000" algn="tl">
                            <a:srgbClr val="000000">
                              <a:alpha val="43137"/>
                            </a:srgbClr>
                          </a:outerShdw>
                        </a:effectLst>
                        <a:latin typeface="Adobe Caslon Pro"/>
                      </a:endParaRPr>
                    </a:p>
                  </a:txBody>
                  <a:tcPr/>
                </a:tc>
                <a:tc>
                  <a:txBody>
                    <a:bodyPr/>
                    <a:lstStyle/>
                    <a:p>
                      <a:pPr algn="just"/>
                      <a:endParaRPr lang="es-MX" sz="1600" b="1" dirty="0" smtClean="0">
                        <a:latin typeface="Adobe Caslon Pro"/>
                      </a:endParaRPr>
                    </a:p>
                    <a:p>
                      <a:pPr marL="0" algn="ctr" defTabSz="1008035" rtl="0" eaLnBrk="1" latinLnBrk="0" hangingPunct="1"/>
                      <a:r>
                        <a:rPr lang="es-ES" sz="1100" b="1" i="1" kern="1200" baseline="0" dirty="0" smtClean="0">
                          <a:solidFill>
                            <a:schemeClr val="dk1"/>
                          </a:solidFill>
                          <a:latin typeface="Adobe Caslon Pro"/>
                          <a:ea typeface="+mn-ea"/>
                          <a:cs typeface="+mn-cs"/>
                        </a:rPr>
                        <a:t>-2-</a:t>
                      </a:r>
                    </a:p>
                    <a:p>
                      <a:pPr algn="just"/>
                      <a:r>
                        <a:rPr lang="es-ES" sz="1600" b="1" kern="1200" dirty="0" smtClean="0">
                          <a:solidFill>
                            <a:schemeClr val="dk1"/>
                          </a:solidFill>
                          <a:effectLst/>
                          <a:latin typeface="Adobe Caslon Pro"/>
                          <a:ea typeface="+mn-ea"/>
                          <a:cs typeface="+mn-cs"/>
                        </a:rPr>
                        <a:t>Tales servidores públicos deberán ser evaluados cuando menos en los </a:t>
                      </a:r>
                      <a:r>
                        <a:rPr lang="es-ES" sz="1600" b="1" kern="1200" dirty="0" smtClean="0">
                          <a:solidFill>
                            <a:srgbClr val="FF0000"/>
                          </a:solidFill>
                          <a:effectLst/>
                          <a:latin typeface="Adobe Caslon Pro"/>
                          <a:ea typeface="+mn-ea"/>
                          <a:cs typeface="+mn-cs"/>
                        </a:rPr>
                        <a:t>5 días hábiles previos a la fecha en que se cumpla su primer aniversario de ingreso al Sistema.</a:t>
                      </a:r>
                      <a:endParaRPr lang="es-MX" sz="1600" b="1" kern="1200" dirty="0" smtClean="0">
                        <a:solidFill>
                          <a:srgbClr val="FF0000"/>
                        </a:solidFill>
                        <a:effectLst/>
                        <a:latin typeface="Adobe Caslon Pro"/>
                        <a:ea typeface="+mn-ea"/>
                        <a:cs typeface="+mn-cs"/>
                      </a:endParaRPr>
                    </a:p>
                    <a:p>
                      <a:pPr algn="just"/>
                      <a:endParaRPr lang="es-ES" sz="1600" b="1" kern="1200" dirty="0" smtClean="0">
                        <a:solidFill>
                          <a:schemeClr val="dk1"/>
                        </a:solidFill>
                        <a:effectLst/>
                        <a:latin typeface="Adobe Caslon Pro"/>
                        <a:ea typeface="+mn-ea"/>
                        <a:cs typeface="+mn-cs"/>
                      </a:endParaRPr>
                    </a:p>
                    <a:p>
                      <a:pPr marL="0" marR="0" indent="0" algn="just" defTabSz="1008035"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Adobe Caslon Pro"/>
                          <a:ea typeface="+mn-ea"/>
                          <a:cs typeface="+mn-cs"/>
                        </a:rPr>
                        <a:t>En caso de que el periodo indicado en el párrafo anterior no coincida con el ejercicio fiscal y el servidor público de que se trate obtenga su titularidad, él y su evaluador acordarán, durante los dos meses siguientes a la aplicación de la evaluación de su primer año de ocupación de su puesto, objetivos o metas que permitan la evaluación del desempeño del servidor público de carrera eventual para el ejercicio inmediato que corresponda. </a:t>
                      </a:r>
                    </a:p>
                    <a:p>
                      <a:pPr marL="0" marR="0" indent="0" algn="r" defTabSz="1008035" rtl="0" eaLnBrk="1" fontAlgn="auto" latinLnBrk="0" hangingPunct="1">
                        <a:lnSpc>
                          <a:spcPct val="100000"/>
                        </a:lnSpc>
                        <a:spcBef>
                          <a:spcPts val="0"/>
                        </a:spcBef>
                        <a:spcAft>
                          <a:spcPts val="0"/>
                        </a:spcAft>
                        <a:buClrTx/>
                        <a:buSzTx/>
                        <a:buFontTx/>
                        <a:buNone/>
                        <a:tabLst/>
                        <a:defRPr/>
                      </a:pPr>
                      <a:r>
                        <a:rPr lang="es-ES" sz="1100" b="1" i="1" kern="1200" baseline="0" dirty="0" smtClean="0">
                          <a:solidFill>
                            <a:schemeClr val="dk1"/>
                          </a:solidFill>
                          <a:latin typeface="Adobe Caslon Pro"/>
                          <a:ea typeface="+mn-ea"/>
                          <a:cs typeface="+mn-cs"/>
                        </a:rPr>
                        <a:t>Manual del SPC-Numeral 370</a:t>
                      </a:r>
                      <a:endParaRPr lang="es-MX" sz="1600" b="1" kern="1200" dirty="0" smtClean="0">
                        <a:solidFill>
                          <a:schemeClr val="dk1"/>
                        </a:solidFill>
                        <a:effectLst/>
                        <a:latin typeface="Adobe Caslon Pro"/>
                        <a:ea typeface="+mn-ea"/>
                        <a:cs typeface="+mn-cs"/>
                      </a:endParaRPr>
                    </a:p>
                    <a:p>
                      <a:pPr algn="just"/>
                      <a:endParaRPr lang="es-ES" sz="1600" b="1" kern="1200" dirty="0" smtClean="0">
                        <a:solidFill>
                          <a:schemeClr val="dk1"/>
                        </a:solidFill>
                        <a:effectLst/>
                        <a:latin typeface="Adobe Caslon Pro"/>
                        <a:ea typeface="+mn-ea"/>
                        <a:cs typeface="+mn-cs"/>
                      </a:endParaRPr>
                    </a:p>
                    <a:p>
                      <a:pPr algn="just"/>
                      <a:r>
                        <a:rPr lang="es-ES" sz="1600" b="1" kern="1200" dirty="0" smtClean="0">
                          <a:solidFill>
                            <a:schemeClr val="dk1"/>
                          </a:solidFill>
                          <a:effectLst/>
                          <a:latin typeface="Adobe Caslon Pro"/>
                          <a:ea typeface="+mn-ea"/>
                          <a:cs typeface="+mn-cs"/>
                        </a:rPr>
                        <a:t>V. Los servidores públicos de carrera titulares que se hubieran desempeñado previamente con el carácter de servidor público de carrera eventual en el ejercicio al que corresponda la evaluación, podrán ser evaluados en su desempeño anual cuando hayan ocupado el mismo puesto al menos durante 4 meses de modo consecutivo. </a:t>
                      </a:r>
                      <a:r>
                        <a:rPr lang="es-ES" sz="1600" b="1" i="1" kern="1200" dirty="0" smtClean="0">
                          <a:solidFill>
                            <a:schemeClr val="dk1"/>
                          </a:solidFill>
                          <a:effectLst/>
                          <a:latin typeface="Adobe Caslon Pro"/>
                          <a:ea typeface="+mn-ea"/>
                          <a:cs typeface="+mn-cs"/>
                        </a:rPr>
                        <a:t>(Temporalidad </a:t>
                      </a:r>
                      <a:r>
                        <a:rPr lang="es-ES" sz="1600" b="1" i="1" kern="1200" dirty="0" err="1" smtClean="0">
                          <a:solidFill>
                            <a:schemeClr val="dk1"/>
                          </a:solidFill>
                          <a:effectLst/>
                          <a:latin typeface="Adobe Caslon Pro"/>
                          <a:ea typeface="+mn-ea"/>
                          <a:cs typeface="+mn-cs"/>
                        </a:rPr>
                        <a:t>v.g.</a:t>
                      </a:r>
                      <a:r>
                        <a:rPr lang="es-ES" sz="1600" b="1" i="1" kern="1200" baseline="0" dirty="0" smtClean="0">
                          <a:solidFill>
                            <a:schemeClr val="dk1"/>
                          </a:solidFill>
                          <a:effectLst/>
                          <a:latin typeface="Adobe Caslon Pro"/>
                          <a:ea typeface="+mn-ea"/>
                          <a:cs typeface="+mn-cs"/>
                        </a:rPr>
                        <a:t> artículos 34</a:t>
                      </a:r>
                      <a:r>
                        <a:rPr lang="es-ES" sz="1600" b="1" kern="1200" baseline="0" dirty="0" smtClean="0">
                          <a:solidFill>
                            <a:schemeClr val="dk1"/>
                          </a:solidFill>
                          <a:effectLst/>
                          <a:latin typeface="Adobe Caslon Pro"/>
                          <a:ea typeface="+mn-ea"/>
                          <a:cs typeface="+mn-cs"/>
                        </a:rPr>
                        <a:t>)</a:t>
                      </a:r>
                    </a:p>
                    <a:p>
                      <a:pPr marL="0" marR="0" indent="0" algn="r" defTabSz="914400" rtl="0" eaLnBrk="1" fontAlgn="auto" latinLnBrk="0" hangingPunct="1">
                        <a:lnSpc>
                          <a:spcPct val="100000"/>
                        </a:lnSpc>
                        <a:spcBef>
                          <a:spcPts val="0"/>
                        </a:spcBef>
                        <a:spcAft>
                          <a:spcPts val="0"/>
                        </a:spcAft>
                        <a:buClrTx/>
                        <a:buSzTx/>
                        <a:buFontTx/>
                        <a:buNone/>
                        <a:tabLst/>
                        <a:defRPr/>
                      </a:pPr>
                      <a:r>
                        <a:rPr lang="es-ES" sz="1100" b="1" i="1" kern="1200" baseline="0" dirty="0" smtClean="0">
                          <a:solidFill>
                            <a:schemeClr val="dk1"/>
                          </a:solidFill>
                          <a:latin typeface="Adobe Caslon Pro"/>
                          <a:ea typeface="+mn-ea"/>
                          <a:cs typeface="+mn-cs"/>
                        </a:rPr>
                        <a:t>Manual del SPC-Numeral 362</a:t>
                      </a:r>
                      <a:endParaRPr lang="es-MX" sz="1100" b="1" i="1" kern="1200" baseline="0" dirty="0" smtClean="0">
                        <a:solidFill>
                          <a:schemeClr val="dk1"/>
                        </a:solidFill>
                        <a:latin typeface="Adobe Caslon Pro"/>
                        <a:ea typeface="+mn-ea"/>
                        <a:cs typeface="+mn-cs"/>
                      </a:endParaRPr>
                    </a:p>
                    <a:p>
                      <a:pPr algn="r"/>
                      <a:endParaRPr lang="es-ES" sz="1100" b="1" i="1" kern="1200" baseline="0" dirty="0" smtClean="0">
                        <a:latin typeface="Adobe Caslon Pro"/>
                      </a:endParaRPr>
                    </a:p>
                    <a:p>
                      <a:pPr algn="r"/>
                      <a:endParaRPr lang="es-ES" sz="1100" b="1" i="1" kern="1200" baseline="0" dirty="0" smtClean="0">
                        <a:solidFill>
                          <a:schemeClr val="dk1"/>
                        </a:solidFill>
                        <a:latin typeface="Adobe Caslon Pro"/>
                        <a:ea typeface="+mn-ea"/>
                        <a:cs typeface="+mn-cs"/>
                      </a:endParaRPr>
                    </a:p>
                    <a:p>
                      <a:pPr algn="r"/>
                      <a:endParaRPr lang="es-ES" sz="1100" b="1" i="1" kern="1200" baseline="0" dirty="0" smtClean="0">
                        <a:solidFill>
                          <a:schemeClr val="dk1"/>
                        </a:solidFill>
                        <a:latin typeface="Adobe Caslon Pro"/>
                        <a:ea typeface="+mn-ea"/>
                        <a:cs typeface="+mn-cs"/>
                      </a:endParaRPr>
                    </a:p>
                    <a:p>
                      <a:pPr algn="r"/>
                      <a:endParaRPr lang="es-ES" sz="1100" b="1" i="1" kern="1200" baseline="0" dirty="0" smtClean="0">
                        <a:solidFill>
                          <a:schemeClr val="dk1"/>
                        </a:solidFill>
                        <a:latin typeface="Adobe Caslon Pro"/>
                        <a:ea typeface="+mn-ea"/>
                        <a:cs typeface="+mn-cs"/>
                      </a:endParaRPr>
                    </a:p>
                    <a:p>
                      <a:pPr algn="r"/>
                      <a:r>
                        <a:rPr lang="es-ES" sz="1100" b="1" i="1" kern="1200" baseline="0" dirty="0" smtClean="0">
                          <a:solidFill>
                            <a:schemeClr val="dk1"/>
                          </a:solidFill>
                          <a:latin typeface="Adobe Caslon Pro"/>
                          <a:ea typeface="+mn-ea"/>
                          <a:cs typeface="+mn-cs"/>
                        </a:rPr>
                        <a:t>…2</a:t>
                      </a:r>
                      <a:endParaRPr lang="es-MX" sz="1100" b="1" i="1" kern="1200" baseline="0" dirty="0">
                        <a:solidFill>
                          <a:schemeClr val="dk1"/>
                        </a:solidFill>
                        <a:latin typeface="Adobe Caslon Pro"/>
                        <a:ea typeface="+mn-ea"/>
                        <a:cs typeface="+mn-cs"/>
                      </a:endParaRPr>
                    </a:p>
                  </a:txBody>
                  <a:tcPr/>
                </a:tc>
              </a:tr>
            </a:tbl>
          </a:graphicData>
        </a:graphic>
      </p:graphicFrame>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359792" y="396255"/>
          <a:ext cx="943304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AutoShape 8" descr="data:image/jpeg;base64,/9j/4AAQSkZJRgABAQAAAQABAAD/2wCEAAkGBxEQBhUQExAVFhQXEhYYFRQXGBcSFRUbFBcXGBYSFBcaHyogGBolHBUVIjEmJSorLi4wFx8/ODMtNygtLiwBCgoKDg0OGxAQGzclICQsNS83NCwvNy83MDgsMCstNy0yODQyNywsLDc0KywsNzg1OCwxLC8sLy03LCwsLCwtLP/AABEIAOEA4QMBEQACEQEDEQH/xAAbAAEAAwEBAQEAAAAAAAAAAAAABQYHBAMCAf/EAEIQAAIBAgIFCAYIBQMFAAAAAAABAgMRBAYFEiExcRM1QVFhgaGyInJzgpGxFTI0NlKSs8EUFiVT0TNCYiZDVOHw/8QAGgEBAQEBAQEBAAAAAAAAAAAAAAUGBAMCAf/EADURAQABAgIGBgkEAwAAAAAAAAABAgMEBRESMTSxwSFRcoHR8BMVM0FScZGh4SJCYfEUIyT/2gAMAwEAAhEDEQA/ANxAAAAAAAAAAAAAAAAAAAAAAAAAAAAAAAAAD8AAAAAAAAAAAAAAAAAAAAAAAAAAAAAAAAAAAAAAAAAAAAAAAAAAAAAAAAAAAAAAAAAAAAAAAAAAAAAAAAAAAAAAAAAAAAAAAAAAAAAAAAAAAAAAAAAAAAAAAAAAAAAAAAAAAAAAAAAAAAAAAAAAAAAAAAD4q1YwpuUmklvbdkuLAi/5mwnKW5Xv1Z2+NgJSlUjOmpRacXuad0+DA+wAAAAAAAAAAAAAAAAAAAAQ2k8x0aFfU9KclvUbWj2Nt7wOnROmKWJi9RtSW+Mtkl29TXACQAAAAAABS874yTxkaN/RjFSa6277+CXiwKyBZskYySxkqN/RlFyS6mmt3FPwQF0AAAAAAAAAAAAAAAAAAAABlWJjJYmSl9bXlrcbu/iBKZQjJ6dhbcoz1uGq1t95xA0EAAAAAAFWzjomc5KvCLk1HVnFbXZNtSS6d7v3AU64FxydomcJOvNON46sIvY7NpuTXRuVu8C0gAAAABzY7H06FLWqTUV0dLfYktrA4MJmbDVKurrOLb2aysn37l3gTAAAAAAAAAAAAjMw6SeG0drxScnJRjfcm03d9yYFY+ksLiIp4mnKNS1nUp7pW6WuvuYB6dp0I6uEpW2pynPa526N+7v7gLpgq/KYOFS1taEZW6tZXsB7AAAADk0riHS0bUqLfGDa49AFB0fpmtRxLqKetrfWUrtS7X1MCa/m6H1v4Za/XrL56twIbSOmq1fEKblq6rvFRbSj29bfaBfND4l1dGU6kt7ir8Vsb8AOwAAAAZ7m2vKWnJp7oKMYrqTipeLb8AIcDRssV5T0HTlLa7NX61GTS8EgJQAAAAAPxuyuBRNNZkqVazjSk4U77Gtkpf8AJvel2ICKo6QrQnrRqzT9Zv4p7GBdstab/iabhOyqRV3bdJfiS6O3igPDPPNMfbR8swKOAA0zQfM1H2UPKgO4DweNpKerysL9WtG/wuefprcTo1o0/N6ehuaNOrOj5PdM9HmAR2YuY6vqMDNgAADR8tcx0vV/dgSYAAB8zmowcm0kldt7Ekt7YFV0lhKWkKjqYeouUjslGV46yW6XWuNvgBwYbKld1PTcYRW+V1J27Ev3sBaNDY7DyjyFGV+TVrdaWzWT/wByv09vaBJgAAAABw6cv9D1rb+Sn8nfwAzMABNZQv8ATsbfhnfhqv8AewFuzBo14nR/JppSUlKN911dWfc2BnNSDjUcXvTafFOzA6NG4GVfFqnFpN3d3uSW8DRqahh9HJOXo06aTb6orf4HzXXFFM1VbIfVFE11RTTtlQdNaeq4mo1dxp9EFsuuudt78DI4zMbmImYidFPV4tZg8BbsRpnpq6/BEWJzvSOidMVcNUWrK8emm36L4fhfavE7cLjruHnonTHV52OTFYK1iI/VHT1+drRsBi41sJGrB7JLvXWn2p7DX2btN2iK6dksjetVWq5oq2w8NO03LQ1WKV3yb2cNp6vNmgAABpWX6bjoWkmrPUvbjtXzAkAAACLzQ/6DV4R8ZRAzuE3Gd02mtzTs1waA9q+Oq1Ias6s5LqcpNfBsDvym/wCv0/f8kgNDAAAAAD4rSiqb1mktzvZLb0O4FD01l6pRrNwi5077GvSceyS394EVRwtSc9WNOUn1KLfx6gLrlvQ/8LDXqtKpP0Urr0Vv1E+lu23gBPgZZjvt1T2k/MwJTJ/PkfVn8gJ3PNZx0Qor/fUSfBJy+aRJzmuacPoj3z+VbJ6IqvzM+6PCOahmUacAAXPINZuhVp9EZRkveTT8qNJkdyZoro6pj7/0zud24iuivriY+n9rWXURRc5YWFPHx1IKOtBuVtibvvsBXwJ7J2FhU0nLXipasNZJ7VfWjtt3gXjEVo06DnJ2jFNt9iAoGlcwVq9R2k4Q6Ixdn7zW9+AEdRxdSE7xqSi+tSaAuOWdPutLkav+pa8ZbtdLemvxcP2A7s0cw1eEfPEDOgAEvlTn+n7/AJJAaGAAAAAGf5txcqml5Qb9GFlFdG5Ny43fggPTRWaKtGmoSXKRW67tJdmt0riBJVc5x1PRou/bJJeCArek9JVMRW1qj3borZGPBfuBdMo4yVXRPpO7hNwu97SUWr/mt3AQmMynXli5yjKnZzk1dtOzbe1W7QO3L2XqtDSPKzlCyi0lFttt8UrAdub8G6uhnZXcJKaXXZNS8G33E7NLE3cPOjbHSoZZei1iI07J6GeGPa0AAXrI+DcNHSqNW5SSt6sdifxcjU5NYmizNc/un7R5lmM4vRXdiiP28Z8wshYSVLz19vp+zfmArIFjyNznP2T80QJnOk2tC2XTUinw2v5pAUMAB16Im46VpNb+VgvjJJr4NgaXiaEalCUJK8ZJpriBnGm8AsPpB0lJySSab37ehgcAF2yjomEcNHEXbnKLt1RV7O3bs3gWQAAAAAM3zHz7V9ZeVARoAABd8i81T9s/JACxgAOCvpjDwxaoyqpTbtbfZvcpPdHv6zmrxdmiuLdVXTPnudNGEvV25uRT0efqgdNZS1qrqUGlfa6b2L3H0cGS8Zk+vM12ej+PBTwebasal76+KBeXsXrW5CXxjb43sSvVmK+D7wqescLo06/HwTGiMoSdRSrtKP8AbTu32Sa2JcCjhMmnTrXvp4p+KzenRq2dvX4LI9K4eGLVB1IxlZWjuS6o33J7tnAsTirFNz0U1aJ6uSRGFv1W/SxTpjz09bvOlzKnnTAVamIpzhTlJKLT1U5NO99qW0CufRlf+xV/JP8AwBYcmYCrDFznOnKK1NVaycW22nsT4AWLS+BVfR8qW5tbH1NbU+FwM1xFCVOs4Ti4yW9P/wC2oDzAsOUdFSqYxV5K0IO6f4pdFuxb79aQF5AoGcefJerH5AQgGjZY5ipeq/MwJQAAAAAM3zHz7V9ZeVARoAABd8i81T9s/JACxgcGnsW6OiKlSP1lGyfU5NRT+LObGXps2Kq42xH4dODsxdv00Ts08OlmDd3d7b7+m/ExEzMzpls4jRsT2is01qMFCS5SK3XdpLsUulcSrhc3u2o1a/1R90zE5VauzrU/pn7fRMrOlHV/0ql/dt8blH13Z+Gft4p3qW98UffwRmks31ZwcaUeTX4r60+7oj4nHiM5uVxotRq/z7/w7MPk9uidNydb+Nkfn7K3J3d3tb3t7b36yLMzM6ZWIiI6IaHlDGSq6GWs7uEnC73uyTXhJLuNfld+buHiatsToZPM7MWr86uyY0+fomyingACj4/NVV429NpU4y2K19dLpk9+3ssBMUtJYPGUkqqipfhm9Vr1Z7Lrg+4D6+iMBS9J6nvVG18G7MCO01mhKHJ4bZb/ALlrJJdEE/m//YElljTTxFOUJ25SKTutikn026GunigIvNOiK9TSnKQpuUXFbrbGtlmmwIj6BxX9iXh/kC9aEw0qWiqdOX1lHat9rtu3iB3AAAAABTc1aEqPGOvTi5Rkk5JbXFpWvbpTSXiBVwAHthcNOrV1IQcpdS6ut9S2raBoWX9HPD6OUG/SbcpW3XdlZcEkgJICHzd93qnufqQJ+a7pX3cYd+V71R38JZyY5rgAAAAXrIfNM/bPyQNTkm7z2uUMznXt6ezzlZCwkAHnifs8vVfyAylbgACwACw5H53l7GXngBeQAAAAAAAAHnifs8vVfyAyiP1QP0CwZI55l7GXnpgXoABD5u+71T3P1IE/Nd0r7uMO/K96o7+Es5Mc1wAAAAL1kPmmftn5IGpyTd57XKGZzr29PZ5yshYSADzxP2aXqv5AZStwAAAAsOR+d5exl54AXkAAAAAAAAB54n7PL1X8gMojuA/QLBkjnmXsZeemBegAEPm77vVPc/UgT813Svu4w78r3qjv4SzkxzXAAAAAvWQ+aJ+2fkganJN3ntcoZnOvbx2ecrIWEgA88Qr0JL/i/kBlK3AAAACxZHX9Wl7F+aAF4AAAAAAAAAfFdXoSS/C/kBlC3AALDkeL+l5O2xUZXfGULfJ/AC8gAObSWEVbATpN21o2v1Pen3Ox437UXbdVE++HtYuzauU1x7pZjjcHOjXcKkXGS+D7YvpRir9iuzVq1xobKzeovU61E6YeB4vUAAfdCjKdVQhFyk9yW1n3bt1XKtWiNMviuuminWqnRDScv6O/h9GRpv613KVt130dysu42eBw3+PZiidu2WQxuI9PemuNmyEkdbkAAFLzHl3k4zr05LU3yg73V3b0etXe7ZYCsgAPfBYWVbFxpRteTsr7Fub224AX/QOho4Wg9utOVtaW7duil1bQJQAAAAAAAAAA5KujKEqjlKhTbe9uMW32t2A+fofDf+PS/JH/AAB0YfC06cbQhGKe9RSjfjYD1AAAIbN6/wCn6nZqfqRJ2a7pX3cYUMr3qnv4Szox7WgAC9ZES+ipPp5V+WBqclj/AJ5+c8mZzmf98dnnKyFhIAAACLzPzDV4LzRAzkABJ5a59pes/LIDRwAAAAAAAAAAAAAAAAABD5u+71X3P1IE/Nd0r7uMO/K96o7+Es5Mc1wAAveROaJe2l5YGqyXd5+c8mYzn28dnnKxldJAAACLzPzDV4LzRAzkABJ5a59pes/LIDRwAAAAAAAAAAAAAAAAABD5u+71X3P1IE/Nd0r7uMO/K96o7+Es5Mc1wAAveROaJe2l5YGqyXd5+c8mYzn28dnnKxldJAAACLzOv6FV4LzIDOQAEnlrn6l6z8sgNHAAAAAAAAAAAAAAAAAAEPm77vVfc/UgT813Svu4w78s3qjv4SzkxzXAAC95E5ol7aXlgarJd3n5zyZjOfbx2ecrGV0kAAAPmpBSg4tJpqzT2pp70wIaWVsLf6kl2a0gH8q4X8MvzMDq0foShQq68Iela123JrhfcBIgAAAAAAAAAAAAAAAAADzxFCNShKEleMk012M+K6Ka6Zpq2S+qK6qKoqp2wrU8lU9bZWml1NJ+JHnI7WnoqlYjOrmjpph8/wAlQ/vy/Kj89R2/jl++u6/gj6v1ZKhf/Wl+VD1Hb+KT13X8EfVYdH4KFDCKnBeiu9tve2+sr2LNFmiKKNkJN69Xermuva6T1eQAAAAAAAAAAAAAAAAAAAAAAAAAAAAAAAAAAAAAAAAAAAAAAAAAAAAAAAAAAAAAAAAAAAAAAAAAAAAAAAAAAAAAAAAAAAAAAAAAAAAAAAAAAAAAAAAAAAAAH6AAAAAAAAAAAAAAAAAAAAAAAAAAAAAAAAAAAAAAAAAAAAAAAAAAAAAAAAAAAAAAAAAAAP/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aphicFrame>
        <p:nvGraphicFramePr>
          <p:cNvPr id="11" name="10 Diagrama"/>
          <p:cNvGraphicFramePr/>
          <p:nvPr/>
        </p:nvGraphicFramePr>
        <p:xfrm>
          <a:off x="431799" y="396255"/>
          <a:ext cx="9648825" cy="505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64" name="Picture 12" descr="http://www.apps.campeche.gob.mx/PortalProveedores/Publica/Imagenes/PersonaMoral.jpg">
            <a:hlinkClick r:id="rId7"/>
          </p:cNvPr>
          <p:cNvPicPr>
            <a:picLocks noChangeAspect="1" noChangeArrowheads="1"/>
          </p:cNvPicPr>
          <p:nvPr/>
        </p:nvPicPr>
        <p:blipFill>
          <a:blip r:embed="rId8" cstate="print"/>
          <a:srcRect/>
          <a:stretch>
            <a:fillRect/>
          </a:stretch>
        </p:blipFill>
        <p:spPr bwMode="auto">
          <a:xfrm>
            <a:off x="287784" y="4428703"/>
            <a:ext cx="3672408" cy="2492786"/>
          </a:xfrm>
          <a:prstGeom prst="ellipse">
            <a:avLst/>
          </a:prstGeom>
          <a:ln>
            <a:noFill/>
          </a:ln>
          <a:effectLst>
            <a:softEdge rad="112500"/>
          </a:effectLst>
        </p:spPr>
      </p:pic>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405185982"/>
              </p:ext>
            </p:extLst>
          </p:nvPr>
        </p:nvGraphicFramePr>
        <p:xfrm>
          <a:off x="287784" y="324248"/>
          <a:ext cx="9577064" cy="6309360"/>
        </p:xfrm>
        <a:graphic>
          <a:graphicData uri="http://schemas.openxmlformats.org/drawingml/2006/table">
            <a:tbl>
              <a:tblPr firstRow="1" bandRow="1">
                <a:tableStyleId>{F5AB1C69-6EDB-4FF4-983F-18BD219EF322}</a:tableStyleId>
              </a:tblPr>
              <a:tblGrid>
                <a:gridCol w="9577064"/>
              </a:tblGrid>
              <a:tr h="397388">
                <a:tc>
                  <a:txBody>
                    <a:bodyPr/>
                    <a:lstStyle/>
                    <a:p>
                      <a:pPr algn="ctr">
                        <a:lnSpc>
                          <a:spcPct val="115000"/>
                        </a:lnSpc>
                        <a:spcAft>
                          <a:spcPts val="1000"/>
                        </a:spcAft>
                      </a:pPr>
                      <a:r>
                        <a:rPr lang="es-MX" sz="2000" b="1" u="none" dirty="0" smtClean="0">
                          <a:solidFill>
                            <a:schemeClr val="tx1"/>
                          </a:solidFill>
                          <a:effectLst/>
                          <a:latin typeface="Adobe Caslon Pro"/>
                        </a:rPr>
                        <a:t>Diálogos de Desarrollo</a:t>
                      </a:r>
                    </a:p>
                  </a:txBody>
                  <a:tcPr/>
                </a:tc>
              </a:tr>
              <a:tr h="5795299">
                <a:tc>
                  <a:txBody>
                    <a:bodyPr/>
                    <a:lstStyle/>
                    <a:p>
                      <a:pPr algn="just"/>
                      <a:r>
                        <a:rPr lang="es-MX" sz="1400" b="1" i="1" kern="1200" dirty="0" smtClean="0">
                          <a:solidFill>
                            <a:schemeClr val="tx1"/>
                          </a:solidFill>
                          <a:effectLst/>
                          <a:latin typeface="Adobe Caslon Pro"/>
                        </a:rPr>
                        <a:t>¿Qué es el Diálogo de Desarrollo?</a:t>
                      </a:r>
                      <a:endParaRPr lang="es-MX" sz="1400" b="1" i="1" kern="1200" dirty="0" smtClean="0">
                        <a:solidFill>
                          <a:schemeClr val="tx1"/>
                        </a:solidFill>
                        <a:effectLst/>
                        <a:latin typeface="Adobe Caslon Pro"/>
                      </a:endParaRPr>
                    </a:p>
                    <a:p>
                      <a:pPr algn="just"/>
                      <a:endParaRPr lang="es-MX" sz="1400" b="1" kern="1200" dirty="0" smtClean="0">
                        <a:solidFill>
                          <a:schemeClr val="tx1"/>
                        </a:solidFill>
                        <a:effectLst/>
                        <a:latin typeface="Adobe Caslon Pro"/>
                      </a:endParaRPr>
                    </a:p>
                    <a:p>
                      <a:pPr algn="just"/>
                      <a:r>
                        <a:rPr lang="es-MX" sz="1400" b="1" kern="1200" dirty="0" smtClean="0">
                          <a:solidFill>
                            <a:schemeClr val="tx1"/>
                          </a:solidFill>
                          <a:effectLst/>
                          <a:latin typeface="Adobe Caslon Pro"/>
                        </a:rPr>
                        <a:t>Descripción </a:t>
                      </a:r>
                      <a:r>
                        <a:rPr lang="es-MX" sz="1400" b="1" kern="1200" dirty="0" smtClean="0">
                          <a:solidFill>
                            <a:schemeClr val="tx1"/>
                          </a:solidFill>
                          <a:effectLst/>
                          <a:latin typeface="Adobe Caslon Pro"/>
                        </a:rPr>
                        <a:t>de los posibles mecanismos que se utilizarán previo a establecer metas, para</a:t>
                      </a:r>
                      <a:r>
                        <a:rPr lang="es-MX" sz="1400" b="1" kern="1200" baseline="0" dirty="0" smtClean="0">
                          <a:solidFill>
                            <a:schemeClr val="tx1"/>
                          </a:solidFill>
                          <a:effectLst/>
                          <a:latin typeface="Adobe Caslon Pro"/>
                        </a:rPr>
                        <a:t> </a:t>
                      </a:r>
                      <a:r>
                        <a:rPr lang="es-MX" sz="1400" b="1" kern="1200" dirty="0" smtClean="0">
                          <a:solidFill>
                            <a:schemeClr val="tx1"/>
                          </a:solidFill>
                          <a:effectLst/>
                          <a:latin typeface="Adobe Caslon Pro"/>
                        </a:rPr>
                        <a:t>llevar a cabo el procedimiento de evaluación o el </a:t>
                      </a:r>
                      <a:r>
                        <a:rPr lang="es-MX" sz="1400" b="1" kern="1200" dirty="0" smtClean="0">
                          <a:solidFill>
                            <a:schemeClr val="tx1"/>
                          </a:solidFill>
                          <a:effectLst/>
                          <a:latin typeface="Adobe Caslon Pro"/>
                        </a:rPr>
                        <a:t>seguimiento</a:t>
                      </a:r>
                      <a:r>
                        <a:rPr lang="es-MX" sz="1400" b="1" kern="1200" baseline="0" dirty="0" smtClean="0">
                          <a:solidFill>
                            <a:schemeClr val="tx1"/>
                          </a:solidFill>
                          <a:effectLst/>
                          <a:latin typeface="Adobe Caslon Pro"/>
                        </a:rPr>
                        <a:t> de </a:t>
                      </a:r>
                      <a:r>
                        <a:rPr lang="es-MX" sz="1400" b="1" kern="1200" dirty="0" smtClean="0">
                          <a:solidFill>
                            <a:schemeClr val="tx1"/>
                          </a:solidFill>
                          <a:effectLst/>
                          <a:latin typeface="Adobe Caslon Pro"/>
                        </a:rPr>
                        <a:t>acuerdos</a:t>
                      </a:r>
                      <a:r>
                        <a:rPr lang="es-MX" sz="1400" b="1" kern="1200" baseline="0" dirty="0" smtClean="0">
                          <a:solidFill>
                            <a:schemeClr val="tx1"/>
                          </a:solidFill>
                          <a:effectLst/>
                          <a:latin typeface="Adobe Caslon Pro"/>
                        </a:rPr>
                        <a:t> y programaciones de reuniones o sesiones de un plan de acción.</a:t>
                      </a:r>
                      <a:endParaRPr lang="es-MX" sz="1400" b="1" kern="1200" dirty="0" smtClean="0">
                        <a:solidFill>
                          <a:schemeClr val="tx1"/>
                        </a:solidFill>
                        <a:effectLst/>
                        <a:latin typeface="Adobe Caslon Pro"/>
                      </a:endParaRPr>
                    </a:p>
                    <a:p>
                      <a:pPr algn="just"/>
                      <a:endParaRPr lang="es-MX" sz="1400" b="1" kern="1200" dirty="0" smtClean="0">
                        <a:solidFill>
                          <a:schemeClr val="tx1"/>
                        </a:solidFill>
                        <a:effectLst/>
                        <a:latin typeface="Adobe Caslon Pro"/>
                      </a:endParaRPr>
                    </a:p>
                    <a:p>
                      <a:pPr algn="just"/>
                      <a:r>
                        <a:rPr lang="es-MX" sz="1400" b="1" kern="1200" dirty="0" smtClean="0">
                          <a:solidFill>
                            <a:schemeClr val="tx1"/>
                          </a:solidFill>
                          <a:effectLst/>
                          <a:latin typeface="Adobe Caslon Pro"/>
                        </a:rPr>
                        <a:t>Durante los diálogos de desarrollo, evaluado y su evaluador, necesariamente deberán:</a:t>
                      </a:r>
                    </a:p>
                    <a:p>
                      <a:pPr marL="342900" indent="-342900" algn="just">
                        <a:buAutoNum type="alphaLcParenR"/>
                      </a:pPr>
                      <a:r>
                        <a:rPr lang="es-MX" sz="1400" b="1" kern="1200" dirty="0" smtClean="0">
                          <a:solidFill>
                            <a:schemeClr val="tx1"/>
                          </a:solidFill>
                          <a:effectLst/>
                          <a:latin typeface="Adobe Caslon Pro"/>
                        </a:rPr>
                        <a:t>Comentar los aspectos en los que el primero puede mejorar su desempeño y con ello</a:t>
                      </a:r>
                      <a:r>
                        <a:rPr lang="es-MX" sz="1400" b="1" kern="1200" baseline="0" dirty="0" smtClean="0">
                          <a:solidFill>
                            <a:schemeClr val="tx1"/>
                          </a:solidFill>
                          <a:effectLst/>
                          <a:latin typeface="Adobe Caslon Pro"/>
                        </a:rPr>
                        <a:t> </a:t>
                      </a:r>
                      <a:r>
                        <a:rPr lang="es-MX" sz="1400" b="1" kern="1200" dirty="0" smtClean="0">
                          <a:solidFill>
                            <a:schemeClr val="tx1"/>
                          </a:solidFill>
                          <a:effectLst/>
                          <a:latin typeface="Adobe Caslon Pro"/>
                        </a:rPr>
                        <a:t>lograr el cumplimiento de funciones, objetivos o metas, ya sea en el periodo por evaluar o</a:t>
                      </a:r>
                      <a:r>
                        <a:rPr lang="es-MX" sz="1400" b="1" kern="1200" baseline="0" dirty="0" smtClean="0">
                          <a:solidFill>
                            <a:schemeClr val="tx1"/>
                          </a:solidFill>
                          <a:effectLst/>
                          <a:latin typeface="Adobe Caslon Pro"/>
                        </a:rPr>
                        <a:t> </a:t>
                      </a:r>
                      <a:r>
                        <a:rPr lang="es-MX" sz="1400" b="1" kern="1200" dirty="0" smtClean="0">
                          <a:solidFill>
                            <a:schemeClr val="tx1"/>
                          </a:solidFill>
                          <a:effectLst/>
                          <a:latin typeface="Adobe Caslon Pro"/>
                        </a:rPr>
                        <a:t>el periodo siguiente;</a:t>
                      </a:r>
                    </a:p>
                    <a:p>
                      <a:pPr marL="342900" indent="-342900" algn="just">
                        <a:buNone/>
                      </a:pPr>
                      <a:endParaRPr lang="es-MX" sz="1400" b="1" kern="1200" dirty="0" smtClean="0">
                        <a:solidFill>
                          <a:schemeClr val="tx1"/>
                        </a:solidFill>
                        <a:effectLst/>
                        <a:latin typeface="Adobe Caslon Pro"/>
                      </a:endParaRPr>
                    </a:p>
                    <a:p>
                      <a:pPr algn="just"/>
                      <a:r>
                        <a:rPr lang="es-MX" sz="1400" b="1" kern="1200" dirty="0" smtClean="0">
                          <a:solidFill>
                            <a:schemeClr val="tx1"/>
                          </a:solidFill>
                          <a:effectLst/>
                          <a:latin typeface="Adobe Caslon Pro"/>
                        </a:rPr>
                        <a:t>b) Procurar que dichos diálogos se constituyan como una práctica sistemática y no sólo se</a:t>
                      </a:r>
                      <a:r>
                        <a:rPr lang="es-MX" sz="1400" b="1" kern="1200" baseline="0" dirty="0" smtClean="0">
                          <a:solidFill>
                            <a:schemeClr val="tx1"/>
                          </a:solidFill>
                          <a:effectLst/>
                          <a:latin typeface="Adobe Caslon Pro"/>
                        </a:rPr>
                        <a:t> </a:t>
                      </a:r>
                      <a:r>
                        <a:rPr lang="es-MX" sz="1400" b="1" kern="1200" dirty="0" smtClean="0">
                          <a:solidFill>
                            <a:schemeClr val="tx1"/>
                          </a:solidFill>
                          <a:effectLst/>
                          <a:latin typeface="Adobe Caslon Pro"/>
                        </a:rPr>
                        <a:t>lleven a cabo al concluir los procesos de evaluación del desempeño, y;</a:t>
                      </a:r>
                    </a:p>
                    <a:p>
                      <a:pPr algn="just"/>
                      <a:endParaRPr lang="es-MX" sz="1400" b="1" kern="1200" dirty="0" smtClean="0">
                        <a:solidFill>
                          <a:schemeClr val="tx1"/>
                        </a:solidFill>
                        <a:effectLst/>
                        <a:latin typeface="Adobe Caslon Pro"/>
                      </a:endParaRPr>
                    </a:p>
                    <a:p>
                      <a:pPr marL="0" marR="0" indent="0" algn="just" defTabSz="1008035" rtl="0" eaLnBrk="1" fontAlgn="auto" latinLnBrk="0" hangingPunct="1">
                        <a:lnSpc>
                          <a:spcPct val="100000"/>
                        </a:lnSpc>
                        <a:spcBef>
                          <a:spcPts val="0"/>
                        </a:spcBef>
                        <a:spcAft>
                          <a:spcPts val="0"/>
                        </a:spcAft>
                        <a:buClrTx/>
                        <a:buSzTx/>
                        <a:buFontTx/>
                        <a:buNone/>
                        <a:tabLst/>
                        <a:defRPr/>
                      </a:pPr>
                      <a:r>
                        <a:rPr lang="es-MX" sz="1400" b="1" kern="1200" dirty="0" smtClean="0">
                          <a:solidFill>
                            <a:schemeClr val="tx1"/>
                          </a:solidFill>
                          <a:effectLst/>
                          <a:latin typeface="Adobe Caslon Pro"/>
                        </a:rPr>
                        <a:t>c) Acordar un plan de acción de mejora del desempeño o convenio de </a:t>
                      </a:r>
                      <a:r>
                        <a:rPr lang="es-MX" sz="1400" b="1" kern="1200" dirty="0" smtClean="0">
                          <a:solidFill>
                            <a:schemeClr val="tx1"/>
                          </a:solidFill>
                          <a:effectLst/>
                          <a:latin typeface="Adobe Caslon Pro"/>
                        </a:rPr>
                        <a:t>acciones periódicamente </a:t>
                      </a:r>
                      <a:r>
                        <a:rPr lang="es-MX" sz="1400" b="1" kern="1200" dirty="0" smtClean="0">
                          <a:solidFill>
                            <a:schemeClr val="tx1"/>
                          </a:solidFill>
                          <a:effectLst/>
                          <a:latin typeface="Adobe Caslon Pro"/>
                        </a:rPr>
                        <a:t>negociable</a:t>
                      </a:r>
                      <a:r>
                        <a:rPr lang="es-MX" sz="1400" b="1" kern="1200" dirty="0" smtClean="0">
                          <a:solidFill>
                            <a:schemeClr val="tx1"/>
                          </a:solidFill>
                          <a:effectLst/>
                          <a:latin typeface="Adobe Caslon Pro"/>
                        </a:rPr>
                        <a:t>, para los casos de </a:t>
                      </a:r>
                      <a:r>
                        <a:rPr lang="es-MX" sz="1400" dirty="0" smtClean="0">
                          <a:latin typeface="Adobe Caslon Pro"/>
                          <a:ea typeface="Times New Roman"/>
                          <a:cs typeface="Arial"/>
                        </a:rPr>
                        <a:t>“</a:t>
                      </a:r>
                      <a:r>
                        <a:rPr lang="es-MX" sz="1400" b="1" dirty="0" smtClean="0">
                          <a:latin typeface="Adobe Caslon Pro"/>
                          <a:ea typeface="Times New Roman"/>
                          <a:cs typeface="Arial"/>
                        </a:rPr>
                        <a:t>No Satisfactorio” o si se considera que a futuro se pudiera generar un conflicto con alguna evaluación</a:t>
                      </a:r>
                      <a:r>
                        <a:rPr lang="es-MX" sz="1400" b="1" kern="1200" dirty="0" smtClean="0">
                          <a:solidFill>
                            <a:schemeClr val="tx1"/>
                          </a:solidFill>
                          <a:effectLst/>
                          <a:latin typeface="Adobe Caslon Pro"/>
                        </a:rPr>
                        <a:t> , dicho plan se hará </a:t>
                      </a:r>
                      <a:r>
                        <a:rPr lang="es-MX" sz="1400" b="1" kern="1200" dirty="0" smtClean="0">
                          <a:solidFill>
                            <a:schemeClr val="tx1"/>
                          </a:solidFill>
                          <a:effectLst/>
                          <a:latin typeface="Adobe Caslon Pro"/>
                        </a:rPr>
                        <a:t>del conocimiento de la DGRH</a:t>
                      </a:r>
                      <a:r>
                        <a:rPr lang="es-MX" sz="1400" b="1" kern="1200" dirty="0" smtClean="0">
                          <a:solidFill>
                            <a:schemeClr val="tx1"/>
                          </a:solidFill>
                          <a:effectLst/>
                          <a:latin typeface="Adobe Caslon Pro"/>
                        </a:rPr>
                        <a:t>.</a:t>
                      </a:r>
                    </a:p>
                    <a:p>
                      <a:pPr marL="0" marR="0" indent="0" algn="just" defTabSz="1008035" rtl="0" eaLnBrk="1" fontAlgn="auto" latinLnBrk="0" hangingPunct="1">
                        <a:lnSpc>
                          <a:spcPct val="100000"/>
                        </a:lnSpc>
                        <a:spcBef>
                          <a:spcPts val="0"/>
                        </a:spcBef>
                        <a:spcAft>
                          <a:spcPts val="0"/>
                        </a:spcAft>
                        <a:buClrTx/>
                        <a:buSzTx/>
                        <a:buFontTx/>
                        <a:buNone/>
                        <a:tabLst/>
                        <a:defRPr/>
                      </a:pPr>
                      <a:endParaRPr lang="es-MX" sz="1400" b="1" kern="1200" dirty="0" smtClean="0">
                        <a:solidFill>
                          <a:schemeClr val="tx1"/>
                        </a:solidFill>
                        <a:effectLst/>
                        <a:latin typeface="Adobe Caslon Pro"/>
                      </a:endParaRPr>
                    </a:p>
                    <a:p>
                      <a:pPr marL="0" marR="0" indent="0" algn="just" defTabSz="1008035" rtl="0" eaLnBrk="1" fontAlgn="auto" latinLnBrk="0" hangingPunct="1">
                        <a:lnSpc>
                          <a:spcPct val="100000"/>
                        </a:lnSpc>
                        <a:spcBef>
                          <a:spcPts val="0"/>
                        </a:spcBef>
                        <a:spcAft>
                          <a:spcPts val="0"/>
                        </a:spcAft>
                        <a:buClrTx/>
                        <a:buSzTx/>
                        <a:buFontTx/>
                        <a:buNone/>
                        <a:tabLst/>
                        <a:defRPr/>
                      </a:pPr>
                      <a:r>
                        <a:rPr lang="es-MX" sz="1400" b="1" kern="1200" dirty="0" smtClean="0">
                          <a:solidFill>
                            <a:schemeClr val="tx1"/>
                          </a:solidFill>
                          <a:effectLst/>
                          <a:latin typeface="Adobe Caslon Pro"/>
                        </a:rPr>
                        <a:t>Una vez terminada la evaluación, el</a:t>
                      </a:r>
                      <a:r>
                        <a:rPr lang="es-MX" sz="1400" b="1" kern="1200" baseline="0" dirty="0" smtClean="0">
                          <a:solidFill>
                            <a:schemeClr val="tx1"/>
                          </a:solidFill>
                          <a:effectLst/>
                          <a:latin typeface="Adobe Caslon Pro"/>
                        </a:rPr>
                        <a:t> jefe inmediato entregará:</a:t>
                      </a:r>
                    </a:p>
                    <a:p>
                      <a:pPr marL="0" marR="0" indent="0" algn="just" defTabSz="1008035" rtl="0" eaLnBrk="1" fontAlgn="auto" latinLnBrk="0" hangingPunct="1">
                        <a:lnSpc>
                          <a:spcPct val="100000"/>
                        </a:lnSpc>
                        <a:spcBef>
                          <a:spcPts val="0"/>
                        </a:spcBef>
                        <a:spcAft>
                          <a:spcPts val="0"/>
                        </a:spcAft>
                        <a:buClrTx/>
                        <a:buSzTx/>
                        <a:buFont typeface="Wingdings" pitchFamily="2" charset="2"/>
                        <a:buChar char="Ø"/>
                        <a:tabLst/>
                        <a:defRPr/>
                      </a:pPr>
                      <a:r>
                        <a:rPr lang="es-MX" sz="1400" b="1" kern="1200" dirty="0" smtClean="0">
                          <a:solidFill>
                            <a:schemeClr val="accent3">
                              <a:lumMod val="50000"/>
                            </a:schemeClr>
                          </a:solidFill>
                          <a:latin typeface="Adobe Caslon Pro"/>
                        </a:rPr>
                        <a:t>    Comprobante o constancia de curso</a:t>
                      </a:r>
                      <a:r>
                        <a:rPr lang="es-MX" sz="1400" b="1" kern="1200" baseline="0" dirty="0" smtClean="0">
                          <a:solidFill>
                            <a:schemeClr val="accent3">
                              <a:lumMod val="50000"/>
                            </a:schemeClr>
                          </a:solidFill>
                          <a:latin typeface="Adobe Caslon Pro"/>
                        </a:rPr>
                        <a:t> </a:t>
                      </a:r>
                      <a:r>
                        <a:rPr lang="es-MX" sz="1400" b="1" kern="1200" baseline="0" dirty="0" smtClean="0">
                          <a:solidFill>
                            <a:schemeClr val="accent3">
                              <a:lumMod val="50000"/>
                            </a:schemeClr>
                          </a:solidFill>
                          <a:latin typeface="Adobe Caslon Pro"/>
                        </a:rPr>
                        <a:t>de </a:t>
                      </a:r>
                      <a:r>
                        <a:rPr lang="es-MX" sz="1400" b="1" kern="1200" dirty="0" smtClean="0">
                          <a:solidFill>
                            <a:schemeClr val="accent3">
                              <a:lumMod val="50000"/>
                            </a:schemeClr>
                          </a:solidFill>
                          <a:latin typeface="Adobe Caslon Pro"/>
                        </a:rPr>
                        <a:t>Diálogos de Desarrollo. Presentación ,</a:t>
                      </a:r>
                      <a:r>
                        <a:rPr lang="es-MX" sz="1400" b="1" kern="1200" baseline="0" dirty="0" smtClean="0">
                          <a:solidFill>
                            <a:schemeClr val="accent3">
                              <a:lumMod val="50000"/>
                            </a:schemeClr>
                          </a:solidFill>
                          <a:latin typeface="Adobe Caslon Pro"/>
                        </a:rPr>
                        <a:t> s</a:t>
                      </a:r>
                      <a:r>
                        <a:rPr lang="es-MX" sz="1400" b="1" kern="1200" dirty="0" smtClean="0">
                          <a:solidFill>
                            <a:schemeClr val="accent3">
                              <a:lumMod val="50000"/>
                            </a:schemeClr>
                          </a:solidFill>
                          <a:latin typeface="Adobe Caslon Pro"/>
                        </a:rPr>
                        <a:t>obre cómo llevar a cabo la reunión de evaluación 2014 y establecimiento de metas 2015,</a:t>
                      </a:r>
                      <a:r>
                        <a:rPr lang="es-MX" sz="1400" b="1" kern="1200" baseline="0" dirty="0" smtClean="0">
                          <a:solidFill>
                            <a:schemeClr val="accent3">
                              <a:lumMod val="50000"/>
                            </a:schemeClr>
                          </a:solidFill>
                          <a:latin typeface="Adobe Caslon Pro"/>
                        </a:rPr>
                        <a:t> presentar constancia de haber presentado dicho </a:t>
                      </a:r>
                      <a:r>
                        <a:rPr lang="es-MX" sz="1400" b="1" kern="1200" baseline="0" dirty="0" smtClean="0">
                          <a:solidFill>
                            <a:schemeClr val="accent3">
                              <a:lumMod val="50000"/>
                            </a:schemeClr>
                          </a:solidFill>
                          <a:latin typeface="Adobe Caslon Pro"/>
                        </a:rPr>
                        <a:t>curso.</a:t>
                      </a:r>
                    </a:p>
                    <a:p>
                      <a:pPr marL="0" marR="0" indent="0" algn="just" defTabSz="1008035" rtl="0" eaLnBrk="1" fontAlgn="auto" latinLnBrk="0" hangingPunct="1">
                        <a:lnSpc>
                          <a:spcPct val="100000"/>
                        </a:lnSpc>
                        <a:spcBef>
                          <a:spcPts val="0"/>
                        </a:spcBef>
                        <a:spcAft>
                          <a:spcPts val="0"/>
                        </a:spcAft>
                        <a:buClrTx/>
                        <a:buSzTx/>
                        <a:buFont typeface="Wingdings" pitchFamily="2" charset="2"/>
                        <a:buChar char="Ø"/>
                        <a:tabLst/>
                        <a:defRPr/>
                      </a:pPr>
                      <a:r>
                        <a:rPr lang="es-MX" sz="1400" b="1" kern="1200" dirty="0" smtClean="0">
                          <a:solidFill>
                            <a:schemeClr val="accent3">
                              <a:lumMod val="50000"/>
                            </a:schemeClr>
                          </a:solidFill>
                          <a:latin typeface="Adobe Caslon Pro"/>
                        </a:rPr>
                        <a:t>     Formato </a:t>
                      </a:r>
                      <a:r>
                        <a:rPr lang="es-MX" sz="1400" b="1" kern="1200" dirty="0" smtClean="0">
                          <a:solidFill>
                            <a:schemeClr val="accent3">
                              <a:lumMod val="50000"/>
                            </a:schemeClr>
                          </a:solidFill>
                          <a:latin typeface="Adobe Caslon Pro"/>
                        </a:rPr>
                        <a:t>de Dialogo de Desarrollo, a través del Seguimiento de Acciones de </a:t>
                      </a:r>
                      <a:r>
                        <a:rPr lang="es-MX" sz="1400" b="1" kern="1200" dirty="0" err="1" smtClean="0">
                          <a:solidFill>
                            <a:schemeClr val="accent3">
                              <a:lumMod val="50000"/>
                            </a:schemeClr>
                          </a:solidFill>
                          <a:latin typeface="Adobe Caslon Pro"/>
                        </a:rPr>
                        <a:t>Mejora_SPC</a:t>
                      </a:r>
                      <a:r>
                        <a:rPr lang="es-MX" sz="1400" b="1" kern="1200" dirty="0" smtClean="0">
                          <a:solidFill>
                            <a:schemeClr val="accent3">
                              <a:lumMod val="50000"/>
                            </a:schemeClr>
                          </a:solidFill>
                          <a:latin typeface="Adobe Caslon Pro"/>
                        </a:rPr>
                        <a:t>. Una vez consultado</a:t>
                      </a:r>
                      <a:r>
                        <a:rPr lang="es-MX" sz="1400" b="1" kern="1200" baseline="0" dirty="0" smtClean="0">
                          <a:solidFill>
                            <a:schemeClr val="accent3">
                              <a:lumMod val="50000"/>
                            </a:schemeClr>
                          </a:solidFill>
                          <a:latin typeface="Adobe Caslon Pro"/>
                        </a:rPr>
                        <a:t> el curso,</a:t>
                      </a:r>
                      <a:r>
                        <a:rPr lang="es-MX" sz="1400" b="1" kern="1200" dirty="0" smtClean="0">
                          <a:solidFill>
                            <a:schemeClr val="accent3">
                              <a:lumMod val="50000"/>
                            </a:schemeClr>
                          </a:solidFill>
                          <a:latin typeface="Adobe Caslon Pro"/>
                        </a:rPr>
                        <a:t> llenar el formato y entregar en original anexándolo a la cédula de la evaluación del desempeño</a:t>
                      </a:r>
                      <a:r>
                        <a:rPr lang="es-MX" sz="1400" b="1" kern="1200" dirty="0" smtClean="0">
                          <a:solidFill>
                            <a:schemeClr val="accent3">
                              <a:lumMod val="50000"/>
                            </a:schemeClr>
                          </a:solidFill>
                          <a:latin typeface="Adobe Caslon Pro"/>
                        </a:rPr>
                        <a:t>. integrando las firmas autógrafas; los servidores públicos forzosamente deberán llenar la primera parte (punto 1 y 2) y la segunda en los casos</a:t>
                      </a:r>
                      <a:r>
                        <a:rPr lang="es-MX" sz="1400" b="1" kern="1200" baseline="0" dirty="0" smtClean="0">
                          <a:solidFill>
                            <a:schemeClr val="accent3">
                              <a:lumMod val="50000"/>
                            </a:schemeClr>
                          </a:solidFill>
                          <a:latin typeface="Adobe Caslon Pro"/>
                        </a:rPr>
                        <a:t> que se muestran en el inciso </a:t>
                      </a:r>
                      <a:r>
                        <a:rPr lang="es-MX" sz="1400" b="1" i="1" kern="1200" baseline="0" dirty="0" smtClean="0">
                          <a:solidFill>
                            <a:schemeClr val="tx1"/>
                          </a:solidFill>
                          <a:latin typeface="Adobe Caslon Pro"/>
                        </a:rPr>
                        <a:t>c</a:t>
                      </a:r>
                      <a:r>
                        <a:rPr lang="es-MX" sz="1400" b="1" i="1" kern="1200" baseline="0" dirty="0" smtClean="0">
                          <a:solidFill>
                            <a:schemeClr val="accent3">
                              <a:lumMod val="50000"/>
                            </a:schemeClr>
                          </a:solidFill>
                          <a:latin typeface="Adobe Caslon Pro"/>
                        </a:rPr>
                        <a:t>) </a:t>
                      </a:r>
                      <a:r>
                        <a:rPr lang="es-MX" sz="1400" b="1" i="1" kern="1200" dirty="0" smtClean="0">
                          <a:solidFill>
                            <a:schemeClr val="tx1"/>
                          </a:solidFill>
                          <a:effectLst/>
                          <a:latin typeface="Adobe Caslon Pro"/>
                        </a:rPr>
                        <a:t>Acordar un plan de acción…</a:t>
                      </a:r>
                    </a:p>
                    <a:p>
                      <a:pPr marL="0" marR="0" indent="0" algn="l" defTabSz="1008035" rtl="0" eaLnBrk="1" fontAlgn="auto" latinLnBrk="0" hangingPunct="1">
                        <a:lnSpc>
                          <a:spcPct val="100000"/>
                        </a:lnSpc>
                        <a:spcBef>
                          <a:spcPts val="0"/>
                        </a:spcBef>
                        <a:spcAft>
                          <a:spcPts val="0"/>
                        </a:spcAft>
                        <a:buClrTx/>
                        <a:buSzTx/>
                        <a:buFont typeface="Wingdings" pitchFamily="2" charset="2"/>
                        <a:buNone/>
                        <a:tabLst/>
                        <a:defRPr/>
                      </a:pPr>
                      <a:endParaRPr lang="es-MX" sz="1800" b="1" kern="1200" dirty="0" smtClean="0">
                        <a:solidFill>
                          <a:schemeClr val="tx1"/>
                        </a:solidFill>
                        <a:effectLst/>
                        <a:latin typeface="Adobe Caslon Pro"/>
                      </a:endParaRPr>
                    </a:p>
                    <a:p>
                      <a:pPr algn="r"/>
                      <a:r>
                        <a:rPr lang="es-ES" sz="1100" b="1" i="1" kern="1200" baseline="0" dirty="0" smtClean="0">
                          <a:solidFill>
                            <a:schemeClr val="tx1"/>
                          </a:solidFill>
                          <a:latin typeface="Adobe Caslon Pro"/>
                        </a:rPr>
                        <a:t>Numeral 56.3 Frac. VII.</a:t>
                      </a:r>
                      <a:r>
                        <a:rPr lang="es-MX" sz="1100" b="1" i="1" kern="1200" dirty="0" smtClean="0">
                          <a:solidFill>
                            <a:schemeClr val="tx1"/>
                          </a:solidFill>
                          <a:effectLst/>
                          <a:latin typeface="Adobe Caslon Pro"/>
                        </a:rPr>
                        <a:t> </a:t>
                      </a:r>
                      <a:r>
                        <a:rPr lang="es-MX" sz="1100" b="1" i="1" kern="1200" baseline="0" dirty="0" smtClean="0">
                          <a:solidFill>
                            <a:schemeClr val="tx1"/>
                          </a:solidFill>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4357</Words>
  <Application>Microsoft Office PowerPoint</Application>
  <PresentationFormat>Personalizado</PresentationFormat>
  <Paragraphs>415</Paragraphs>
  <Slides>34</Slides>
  <Notes>9</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Alma Nayelli Hernández Palacios</dc:creator>
  <cp:lastModifiedBy>m.marron</cp:lastModifiedBy>
  <cp:revision>149</cp:revision>
  <dcterms:created xsi:type="dcterms:W3CDTF">2012-12-05T00:15:10Z</dcterms:created>
  <dcterms:modified xsi:type="dcterms:W3CDTF">2015-01-27T23:15:28Z</dcterms:modified>
</cp:coreProperties>
</file>